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notesSlides/notesSlide4.xml" ContentType="application/vnd.openxmlformats-officedocument.presentationml.notesSlide+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ppt/notesSlides/notesSlide8.xml" ContentType="application/vnd.openxmlformats-officedocument.presentationml.notesSlide+xml"/>
  <Override PartName="/ppt/charts/chart8.xml" ContentType="application/vnd.openxmlformats-officedocument.drawingml.chart+xml"/>
  <Override PartName="/ppt/notesSlides/notesSlide9.xml" ContentType="application/vnd.openxmlformats-officedocument.presentationml.notesSlide+xml"/>
  <Override PartName="/ppt/charts/chart9.xml" ContentType="application/vnd.openxmlformats-officedocument.drawingml.chart+xml"/>
  <Override PartName="/ppt/notesSlides/notesSlide10.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 id="2147483655" r:id="rId3"/>
    <p:sldMasterId id="2147483657" r:id="rId4"/>
    <p:sldMasterId id="2147483679" r:id="rId5"/>
    <p:sldMasterId id="2147483717" r:id="rId6"/>
  </p:sldMasterIdLst>
  <p:notesMasterIdLst>
    <p:notesMasterId r:id="rId64"/>
  </p:notesMasterIdLst>
  <p:handoutMasterIdLst>
    <p:handoutMasterId r:id="rId65"/>
  </p:handoutMasterIdLst>
  <p:sldIdLst>
    <p:sldId id="271" r:id="rId7"/>
    <p:sldId id="313" r:id="rId8"/>
    <p:sldId id="295" r:id="rId9"/>
    <p:sldId id="311" r:id="rId10"/>
    <p:sldId id="324" r:id="rId11"/>
    <p:sldId id="296" r:id="rId12"/>
    <p:sldId id="315" r:id="rId13"/>
    <p:sldId id="316" r:id="rId14"/>
    <p:sldId id="332" r:id="rId15"/>
    <p:sldId id="317" r:id="rId16"/>
    <p:sldId id="276" r:id="rId17"/>
    <p:sldId id="321" r:id="rId18"/>
    <p:sldId id="305" r:id="rId19"/>
    <p:sldId id="322" r:id="rId20"/>
    <p:sldId id="308" r:id="rId21"/>
    <p:sldId id="326" r:id="rId22"/>
    <p:sldId id="335" r:id="rId23"/>
    <p:sldId id="302" r:id="rId24"/>
    <p:sldId id="300" r:id="rId25"/>
    <p:sldId id="327" r:id="rId26"/>
    <p:sldId id="323" r:id="rId27"/>
    <p:sldId id="331" r:id="rId28"/>
    <p:sldId id="301" r:id="rId29"/>
    <p:sldId id="330" r:id="rId30"/>
    <p:sldId id="277" r:id="rId31"/>
    <p:sldId id="340" r:id="rId32"/>
    <p:sldId id="336" r:id="rId33"/>
    <p:sldId id="341" r:id="rId34"/>
    <p:sldId id="337" r:id="rId35"/>
    <p:sldId id="338" r:id="rId36"/>
    <p:sldId id="339" r:id="rId37"/>
    <p:sldId id="342" r:id="rId38"/>
    <p:sldId id="258" r:id="rId39"/>
    <p:sldId id="259" r:id="rId40"/>
    <p:sldId id="260" r:id="rId41"/>
    <p:sldId id="261" r:id="rId42"/>
    <p:sldId id="262" r:id="rId43"/>
    <p:sldId id="263" r:id="rId44"/>
    <p:sldId id="264" r:id="rId45"/>
    <p:sldId id="265" r:id="rId46"/>
    <p:sldId id="266" r:id="rId47"/>
    <p:sldId id="269" r:id="rId48"/>
    <p:sldId id="270" r:id="rId49"/>
    <p:sldId id="1186" r:id="rId50"/>
    <p:sldId id="1070" r:id="rId51"/>
    <p:sldId id="1176" r:id="rId52"/>
    <p:sldId id="1187" r:id="rId53"/>
    <p:sldId id="1188" r:id="rId54"/>
    <p:sldId id="1189" r:id="rId55"/>
    <p:sldId id="1190" r:id="rId56"/>
    <p:sldId id="1202" r:id="rId57"/>
    <p:sldId id="1200" r:id="rId58"/>
    <p:sldId id="1193" r:id="rId59"/>
    <p:sldId id="1201" r:id="rId60"/>
    <p:sldId id="1194" r:id="rId61"/>
    <p:sldId id="1181" r:id="rId62"/>
    <p:sldId id="1196" r:id="rId63"/>
  </p:sldIdLst>
  <p:sldSz cx="9144000" cy="5143500" type="screen16x9"/>
  <p:notesSz cx="6858000" cy="9144000"/>
  <p:custDataLst>
    <p:tags r:id="rId66"/>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DAD54FF-B584-4CF8-97A5-614C06570E45}">
          <p14:sldIdLst>
            <p14:sldId id="271"/>
            <p14:sldId id="313"/>
            <p14:sldId id="295"/>
            <p14:sldId id="311"/>
            <p14:sldId id="324"/>
            <p14:sldId id="296"/>
            <p14:sldId id="315"/>
            <p14:sldId id="316"/>
            <p14:sldId id="332"/>
            <p14:sldId id="317"/>
            <p14:sldId id="276"/>
            <p14:sldId id="321"/>
            <p14:sldId id="305"/>
            <p14:sldId id="322"/>
            <p14:sldId id="308"/>
            <p14:sldId id="326"/>
            <p14:sldId id="335"/>
            <p14:sldId id="302"/>
            <p14:sldId id="300"/>
            <p14:sldId id="327"/>
            <p14:sldId id="323"/>
            <p14:sldId id="331"/>
            <p14:sldId id="301"/>
            <p14:sldId id="330"/>
            <p14:sldId id="277"/>
            <p14:sldId id="340"/>
            <p14:sldId id="336"/>
            <p14:sldId id="341"/>
            <p14:sldId id="337"/>
            <p14:sldId id="338"/>
            <p14:sldId id="339"/>
            <p14:sldId id="342"/>
            <p14:sldId id="258"/>
            <p14:sldId id="259"/>
            <p14:sldId id="260"/>
            <p14:sldId id="261"/>
            <p14:sldId id="262"/>
            <p14:sldId id="263"/>
            <p14:sldId id="264"/>
            <p14:sldId id="265"/>
            <p14:sldId id="266"/>
            <p14:sldId id="269"/>
            <p14:sldId id="270"/>
            <p14:sldId id="1186"/>
            <p14:sldId id="1070"/>
            <p14:sldId id="1176"/>
            <p14:sldId id="1187"/>
            <p14:sldId id="1188"/>
            <p14:sldId id="1189"/>
            <p14:sldId id="1190"/>
            <p14:sldId id="1202"/>
            <p14:sldId id="1200"/>
            <p14:sldId id="1193"/>
            <p14:sldId id="1201"/>
            <p14:sldId id="1194"/>
            <p14:sldId id="1181"/>
            <p14:sldId id="1196"/>
          </p14:sldIdLst>
        </p14:section>
        <p14:section name="Eléménts graphiques" id="{7082FCB5-E69B-4D06-BCF1-04A49D5C96EF}">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UTHEY Mélanie" initials="GM" lastIdx="1" clrIdx="0">
    <p:extLst>
      <p:ext uri="{19B8F6BF-5375-455C-9EA6-DF929625EA0E}">
        <p15:presenceInfo xmlns:p15="http://schemas.microsoft.com/office/powerpoint/2012/main" userId="S-1-5-21-500917610-2061445037-1232828436-126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2231"/>
    <a:srgbClr val="F56913"/>
    <a:srgbClr val="E6E6E6"/>
    <a:srgbClr val="591A1B"/>
    <a:srgbClr val="BDA577"/>
    <a:srgbClr val="761D24"/>
    <a:srgbClr val="114220"/>
    <a:srgbClr val="FFCAB1"/>
    <a:srgbClr val="81F499"/>
    <a:srgbClr val="0A2239"/>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98" autoAdjust="0"/>
    <p:restoredTop sz="94629" autoAdjust="0"/>
  </p:normalViewPr>
  <p:slideViewPr>
    <p:cSldViewPr>
      <p:cViewPr varScale="1">
        <p:scale>
          <a:sx n="146" d="100"/>
          <a:sy n="146" d="100"/>
        </p:scale>
        <p:origin x="108" y="114"/>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4" d="100"/>
          <a:sy n="84" d="100"/>
        </p:scale>
        <p:origin x="382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gs" Target="tags/tag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col"/>
        <c:grouping val="clustered"/>
        <c:varyColors val="0"/>
        <c:ser>
          <c:idx val="0"/>
          <c:order val="0"/>
          <c:tx>
            <c:strRef>
              <c:f>Sheet1!$B$1</c:f>
              <c:strCache>
                <c:ptCount val="1"/>
                <c:pt idx="0">
                  <c:v>Archamps</c:v>
                </c:pt>
              </c:strCache>
            </c:strRef>
          </c:tx>
          <c:spPr>
            <a:solidFill>
              <a:srgbClr val="9C2B44"/>
            </a:solidFill>
            <a:effectLst/>
          </c:spPr>
          <c:invertIfNegative val="0"/>
          <c:dLbls>
            <c:numFmt formatCode="#,##0" sourceLinked="0"/>
            <c:spPr>
              <a:noFill/>
              <a:ln>
                <a:noFill/>
              </a:ln>
              <a:effectLst/>
            </c:spPr>
            <c:txPr>
              <a:bodyPr/>
              <a:lstStyle/>
              <a:p>
                <a:pPr>
                  <a:defRPr sz="900" b="0" i="0" u="none" strike="noStrike">
                    <a:solidFill>
                      <a:srgbClr val="6B6464"/>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Recettes
fonct.</c:v>
                </c:pt>
                <c:pt idx="1">
                  <c:v>Dépenses
fonct.</c:v>
                </c:pt>
                <c:pt idx="2">
                  <c:v>Épargne
brute</c:v>
                </c:pt>
                <c:pt idx="3">
                  <c:v>Frais de
personnel</c:v>
                </c:pt>
                <c:pt idx="4">
                  <c:v>Dép.
d'équipement</c:v>
                </c:pt>
                <c:pt idx="5">
                  <c:v>Encours
de dette</c:v>
                </c:pt>
              </c:strCache>
            </c:strRef>
          </c:cat>
          <c:val>
            <c:numRef>
              <c:f>Sheet1!$B$2:$B$7</c:f>
              <c:numCache>
                <c:formatCode>General</c:formatCode>
                <c:ptCount val="6"/>
                <c:pt idx="0">
                  <c:v>1683</c:v>
                </c:pt>
                <c:pt idx="1">
                  <c:v>1360</c:v>
                </c:pt>
                <c:pt idx="2">
                  <c:v>323</c:v>
                </c:pt>
                <c:pt idx="3">
                  <c:v>582</c:v>
                </c:pt>
                <c:pt idx="4">
                  <c:v>1498</c:v>
                </c:pt>
                <c:pt idx="5">
                  <c:v>3006</c:v>
                </c:pt>
              </c:numCache>
            </c:numRef>
          </c:val>
          <c:extLst>
            <c:ext xmlns:c16="http://schemas.microsoft.com/office/drawing/2014/chart" uri="{C3380CC4-5D6E-409C-BE32-E72D297353CC}">
              <c16:uniqueId val="{00000000-415E-4DC5-AA3D-8012DC197A46}"/>
            </c:ext>
          </c:extLst>
        </c:ser>
        <c:ser>
          <c:idx val="1"/>
          <c:order val="1"/>
          <c:tx>
            <c:strRef>
              <c:f>Sheet1!$C$1</c:f>
              <c:strCache>
                <c:ptCount val="1"/>
                <c:pt idx="0">
                  <c:v>Moyenne EPCI</c:v>
                </c:pt>
              </c:strCache>
            </c:strRef>
          </c:tx>
          <c:spPr>
            <a:solidFill>
              <a:srgbClr val="DCD5D6"/>
            </a:solidFill>
            <a:effectLst/>
          </c:spPr>
          <c:invertIfNegative val="0"/>
          <c:dLbls>
            <c:numFmt formatCode="#,##0" sourceLinked="0"/>
            <c:spPr>
              <a:noFill/>
              <a:ln>
                <a:noFill/>
              </a:ln>
              <a:effectLst/>
            </c:spPr>
            <c:txPr>
              <a:bodyPr/>
              <a:lstStyle/>
              <a:p>
                <a:pPr>
                  <a:defRPr sz="900" b="0" i="0" u="none" strike="noStrike">
                    <a:solidFill>
                      <a:srgbClr val="6B6464"/>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Recettes
fonct.</c:v>
                </c:pt>
                <c:pt idx="1">
                  <c:v>Dépenses
fonct.</c:v>
                </c:pt>
                <c:pt idx="2">
                  <c:v>Épargne
brute</c:v>
                </c:pt>
                <c:pt idx="3">
                  <c:v>Frais de
personnel</c:v>
                </c:pt>
                <c:pt idx="4">
                  <c:v>Dép.
d'équipement</c:v>
                </c:pt>
                <c:pt idx="5">
                  <c:v>Encours
de dette</c:v>
                </c:pt>
              </c:strCache>
            </c:strRef>
          </c:cat>
          <c:val>
            <c:numRef>
              <c:f>Sheet1!$C$2:$C$7</c:f>
              <c:numCache>
                <c:formatCode>General</c:formatCode>
                <c:ptCount val="6"/>
                <c:pt idx="0">
                  <c:v>1308</c:v>
                </c:pt>
                <c:pt idx="1">
                  <c:v>1009</c:v>
                </c:pt>
                <c:pt idx="2">
                  <c:v>298</c:v>
                </c:pt>
                <c:pt idx="3">
                  <c:v>433</c:v>
                </c:pt>
                <c:pt idx="4">
                  <c:v>576</c:v>
                </c:pt>
                <c:pt idx="5">
                  <c:v>1336</c:v>
                </c:pt>
              </c:numCache>
            </c:numRef>
          </c:val>
          <c:extLst>
            <c:ext xmlns:c16="http://schemas.microsoft.com/office/drawing/2014/chart" uri="{C3380CC4-5D6E-409C-BE32-E72D297353CC}">
              <c16:uniqueId val="{00000001-415E-4DC5-AA3D-8012DC197A46}"/>
            </c:ext>
          </c:extLst>
        </c:ser>
        <c:dLbls>
          <c:showLegendKey val="0"/>
          <c:showVal val="1"/>
          <c:showCatName val="0"/>
          <c:showSerName val="0"/>
          <c:showPercent val="0"/>
          <c:showBubbleSize val="0"/>
        </c:dLbls>
        <c:gapWidth val="3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E4DFDF"/>
              </a:solidFill>
              <a:prstDash val="solid"/>
              <a:round/>
            </a:ln>
          </c:spPr>
        </c:majorGridlines>
        <c:title>
          <c:tx>
            <c:rich>
              <a:bodyPr/>
              <a:lstStyle/>
              <a:p>
                <a:pPr>
                  <a:defRPr sz="1000" b="0" i="0" u="none" strike="noStrike">
                    <a:solidFill>
                      <a:srgbClr val="6B6464"/>
                    </a:solidFill>
                    <a:latin typeface="Arial"/>
                  </a:defRPr>
                </a:pPr>
                <a:r>
                  <a:rPr lang="fr-FR" sz="1000" b="0" i="0" u="none" strike="noStrike">
                    <a:solidFill>
                      <a:srgbClr val="6B6464"/>
                    </a:solidFill>
                    <a:latin typeface="Arial"/>
                  </a:rPr>
                  <a:t>€ / habitant</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6B6464"/>
                </a:solidFill>
                <a:latin typeface="Arial"/>
              </a:defRPr>
            </a:pPr>
            <a:endParaRPr lang="fr-FR"/>
          </a:p>
        </c:txPr>
        <c:crossAx val="2094734554"/>
        <c:crosses val="autoZero"/>
        <c:crossBetween val="between"/>
      </c:valAx>
      <c:spPr>
        <a:noFill/>
        <a:ln>
          <a:noFill/>
        </a:ln>
        <a:effectLst/>
      </c:spPr>
    </c:plotArea>
    <c:legend>
      <c:legendPos val="b"/>
      <c:overlay val="0"/>
      <c:txPr>
        <a:bodyPr/>
        <a:lstStyle/>
        <a:p>
          <a:pPr>
            <a:defRPr sz="1100">
              <a:solidFill>
                <a:srgbClr val="6B6464"/>
              </a:solidFill>
            </a:defRPr>
          </a:pPr>
          <a:endParaRPr lang="fr-FR"/>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2025</c:v>
                </c:pt>
              </c:strCache>
            </c:strRef>
          </c:tx>
          <c:spPr>
            <a:solidFill>
              <a:srgbClr val="9C2B44"/>
            </a:solidFill>
            <a:effectLst/>
          </c:spPr>
          <c:invertIfNegative val="0"/>
          <c:dPt>
            <c:idx val="0"/>
            <c:invertIfNegative val="0"/>
            <c:bubble3D val="0"/>
            <c:extLst>
              <c:ext xmlns:c16="http://schemas.microsoft.com/office/drawing/2014/chart" uri="{C3380CC4-5D6E-409C-BE32-E72D297353CC}">
                <c16:uniqueId val="{00000001-E1E7-4AA1-BE96-BCF91E908ED3}"/>
              </c:ext>
            </c:extLst>
          </c:dPt>
          <c:dPt>
            <c:idx val="1"/>
            <c:invertIfNegative val="0"/>
            <c:bubble3D val="0"/>
            <c:spPr>
              <a:solidFill>
                <a:srgbClr val="DCD5D6"/>
              </a:solidFill>
              <a:effectLst/>
            </c:spPr>
            <c:extLst>
              <c:ext xmlns:c16="http://schemas.microsoft.com/office/drawing/2014/chart" uri="{C3380CC4-5D6E-409C-BE32-E72D297353CC}">
                <c16:uniqueId val="{00000003-E1E7-4AA1-BE96-BCF91E908ED3}"/>
              </c:ext>
            </c:extLst>
          </c:dPt>
          <c:dPt>
            <c:idx val="2"/>
            <c:invertIfNegative val="0"/>
            <c:bubble3D val="0"/>
            <c:spPr>
              <a:solidFill>
                <a:srgbClr val="DCD5D6"/>
              </a:solidFill>
              <a:effectLst/>
            </c:spPr>
            <c:extLst>
              <c:ext xmlns:c16="http://schemas.microsoft.com/office/drawing/2014/chart" uri="{C3380CC4-5D6E-409C-BE32-E72D297353CC}">
                <c16:uniqueId val="{00000005-E1E7-4AA1-BE96-BCF91E908ED3}"/>
              </c:ext>
            </c:extLst>
          </c:dPt>
          <c:dPt>
            <c:idx val="3"/>
            <c:invertIfNegative val="0"/>
            <c:bubble3D val="0"/>
            <c:spPr>
              <a:solidFill>
                <a:srgbClr val="DCD5D6"/>
              </a:solidFill>
              <a:effectLst/>
            </c:spPr>
            <c:extLst>
              <c:ext xmlns:c16="http://schemas.microsoft.com/office/drawing/2014/chart" uri="{C3380CC4-5D6E-409C-BE32-E72D297353CC}">
                <c16:uniqueId val="{00000007-E1E7-4AA1-BE96-BCF91E908ED3}"/>
              </c:ext>
            </c:extLst>
          </c:dPt>
          <c:dPt>
            <c:idx val="4"/>
            <c:invertIfNegative val="0"/>
            <c:bubble3D val="0"/>
            <c:spPr>
              <a:solidFill>
                <a:srgbClr val="DCD5D6"/>
              </a:solidFill>
              <a:effectLst/>
            </c:spPr>
            <c:extLst>
              <c:ext xmlns:c16="http://schemas.microsoft.com/office/drawing/2014/chart" uri="{C3380CC4-5D6E-409C-BE32-E72D297353CC}">
                <c16:uniqueId val="{00000009-E1E7-4AA1-BE96-BCF91E908ED3}"/>
              </c:ext>
            </c:extLst>
          </c:dPt>
          <c:dPt>
            <c:idx val="5"/>
            <c:invertIfNegative val="0"/>
            <c:bubble3D val="0"/>
            <c:spPr>
              <a:solidFill>
                <a:srgbClr val="DCD5D6"/>
              </a:solidFill>
              <a:effectLst/>
            </c:spPr>
            <c:extLst>
              <c:ext xmlns:c16="http://schemas.microsoft.com/office/drawing/2014/chart" uri="{C3380CC4-5D6E-409C-BE32-E72D297353CC}">
                <c16:uniqueId val="{0000000B-E1E7-4AA1-BE96-BCF91E908ED3}"/>
              </c:ext>
            </c:extLst>
          </c:dPt>
          <c:dPt>
            <c:idx val="6"/>
            <c:invertIfNegative val="0"/>
            <c:bubble3D val="0"/>
            <c:spPr>
              <a:solidFill>
                <a:srgbClr val="DCD5D6"/>
              </a:solidFill>
              <a:effectLst/>
            </c:spPr>
            <c:extLst>
              <c:ext xmlns:c16="http://schemas.microsoft.com/office/drawing/2014/chart" uri="{C3380CC4-5D6E-409C-BE32-E72D297353CC}">
                <c16:uniqueId val="{0000000D-E1E7-4AA1-BE96-BCF91E908ED3}"/>
              </c:ext>
            </c:extLst>
          </c:dPt>
          <c:dPt>
            <c:idx val="7"/>
            <c:invertIfNegative val="0"/>
            <c:bubble3D val="0"/>
            <c:spPr>
              <a:solidFill>
                <a:srgbClr val="DCD5D6"/>
              </a:solidFill>
              <a:effectLst/>
            </c:spPr>
            <c:extLst>
              <c:ext xmlns:c16="http://schemas.microsoft.com/office/drawing/2014/chart" uri="{C3380CC4-5D6E-409C-BE32-E72D297353CC}">
                <c16:uniqueId val="{0000000F-E1E7-4AA1-BE96-BCF91E908ED3}"/>
              </c:ext>
            </c:extLst>
          </c:dPt>
          <c:dPt>
            <c:idx val="8"/>
            <c:invertIfNegative val="0"/>
            <c:bubble3D val="0"/>
            <c:spPr>
              <a:solidFill>
                <a:srgbClr val="DCD5D6"/>
              </a:solidFill>
              <a:effectLst/>
            </c:spPr>
            <c:extLst>
              <c:ext xmlns:c16="http://schemas.microsoft.com/office/drawing/2014/chart" uri="{C3380CC4-5D6E-409C-BE32-E72D297353CC}">
                <c16:uniqueId val="{00000011-E1E7-4AA1-BE96-BCF91E908ED3}"/>
              </c:ext>
            </c:extLst>
          </c:dPt>
          <c:dPt>
            <c:idx val="9"/>
            <c:invertIfNegative val="0"/>
            <c:bubble3D val="0"/>
            <c:spPr>
              <a:solidFill>
                <a:srgbClr val="DCD5D6"/>
              </a:solidFill>
              <a:effectLst/>
            </c:spPr>
            <c:extLst>
              <c:ext xmlns:c16="http://schemas.microsoft.com/office/drawing/2014/chart" uri="{C3380CC4-5D6E-409C-BE32-E72D297353CC}">
                <c16:uniqueId val="{00000013-E1E7-4AA1-BE96-BCF91E908ED3}"/>
              </c:ext>
            </c:extLst>
          </c:dPt>
          <c:dPt>
            <c:idx val="10"/>
            <c:invertIfNegative val="0"/>
            <c:bubble3D val="0"/>
            <c:spPr>
              <a:solidFill>
                <a:srgbClr val="DCD5D6"/>
              </a:solidFill>
              <a:effectLst/>
            </c:spPr>
            <c:extLst>
              <c:ext xmlns:c16="http://schemas.microsoft.com/office/drawing/2014/chart" uri="{C3380CC4-5D6E-409C-BE32-E72D297353CC}">
                <c16:uniqueId val="{00000015-E1E7-4AA1-BE96-BCF91E908ED3}"/>
              </c:ext>
            </c:extLst>
          </c:dPt>
          <c:dPt>
            <c:idx val="11"/>
            <c:invertIfNegative val="0"/>
            <c:bubble3D val="0"/>
            <c:spPr>
              <a:solidFill>
                <a:srgbClr val="DCD5D6"/>
              </a:solidFill>
              <a:effectLst/>
            </c:spPr>
            <c:extLst>
              <c:ext xmlns:c16="http://schemas.microsoft.com/office/drawing/2014/chart" uri="{C3380CC4-5D6E-409C-BE32-E72D297353CC}">
                <c16:uniqueId val="{00000017-E1E7-4AA1-BE96-BCF91E908ED3}"/>
              </c:ext>
            </c:extLst>
          </c:dPt>
          <c:dPt>
            <c:idx val="12"/>
            <c:invertIfNegative val="0"/>
            <c:bubble3D val="0"/>
            <c:spPr>
              <a:solidFill>
                <a:srgbClr val="DCD5D6"/>
              </a:solidFill>
              <a:effectLst/>
            </c:spPr>
            <c:extLst>
              <c:ext xmlns:c16="http://schemas.microsoft.com/office/drawing/2014/chart" uri="{C3380CC4-5D6E-409C-BE32-E72D297353CC}">
                <c16:uniqueId val="{00000019-E1E7-4AA1-BE96-BCF91E908ED3}"/>
              </c:ext>
            </c:extLst>
          </c:dPt>
          <c:dPt>
            <c:idx val="13"/>
            <c:invertIfNegative val="0"/>
            <c:bubble3D val="0"/>
            <c:spPr>
              <a:solidFill>
                <a:srgbClr val="DCD5D6"/>
              </a:solidFill>
              <a:effectLst/>
            </c:spPr>
            <c:extLst>
              <c:ext xmlns:c16="http://schemas.microsoft.com/office/drawing/2014/chart" uri="{C3380CC4-5D6E-409C-BE32-E72D297353CC}">
                <c16:uniqueId val="{0000001B-E1E7-4AA1-BE96-BCF91E908ED3}"/>
              </c:ext>
            </c:extLst>
          </c:dPt>
          <c:dPt>
            <c:idx val="14"/>
            <c:invertIfNegative val="0"/>
            <c:bubble3D val="0"/>
            <c:spPr>
              <a:solidFill>
                <a:srgbClr val="DCD5D6"/>
              </a:solidFill>
              <a:effectLst/>
            </c:spPr>
            <c:extLst>
              <c:ext xmlns:c16="http://schemas.microsoft.com/office/drawing/2014/chart" uri="{C3380CC4-5D6E-409C-BE32-E72D297353CC}">
                <c16:uniqueId val="{0000001D-E1E7-4AA1-BE96-BCF91E908ED3}"/>
              </c:ext>
            </c:extLst>
          </c:dPt>
          <c:dPt>
            <c:idx val="15"/>
            <c:invertIfNegative val="0"/>
            <c:bubble3D val="0"/>
            <c:spPr>
              <a:solidFill>
                <a:srgbClr val="DCD5D6"/>
              </a:solidFill>
              <a:effectLst/>
            </c:spPr>
            <c:extLst>
              <c:ext xmlns:c16="http://schemas.microsoft.com/office/drawing/2014/chart" uri="{C3380CC4-5D6E-409C-BE32-E72D297353CC}">
                <c16:uniqueId val="{0000001F-E1E7-4AA1-BE96-BCF91E908ED3}"/>
              </c:ext>
            </c:extLst>
          </c:dPt>
          <c:dPt>
            <c:idx val="16"/>
            <c:invertIfNegative val="0"/>
            <c:bubble3D val="0"/>
            <c:spPr>
              <a:solidFill>
                <a:srgbClr val="DCD5D6"/>
              </a:solidFill>
              <a:effectLst/>
            </c:spPr>
            <c:extLst>
              <c:ext xmlns:c16="http://schemas.microsoft.com/office/drawing/2014/chart" uri="{C3380CC4-5D6E-409C-BE32-E72D297353CC}">
                <c16:uniqueId val="{00000021-E1E7-4AA1-BE96-BCF91E908ED3}"/>
              </c:ext>
            </c:extLst>
          </c:dPt>
          <c:dLbls>
            <c:numFmt formatCode="#,##0" sourceLinked="0"/>
            <c:spPr>
              <a:noFill/>
              <a:ln>
                <a:noFill/>
              </a:ln>
              <a:effectLst/>
            </c:spPr>
            <c:txPr>
              <a:bodyPr/>
              <a:lstStyle/>
              <a:p>
                <a:pPr>
                  <a:defRPr sz="750" b="0" i="0" u="none" strike="noStrike">
                    <a:solidFill>
                      <a:srgbClr val="6B6464"/>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Archamps</c:v>
                </c:pt>
                <c:pt idx="1">
                  <c:v>Saint-Julien-en-Genevois</c:v>
                </c:pt>
                <c:pt idx="2">
                  <c:v>Viry</c:v>
                </c:pt>
                <c:pt idx="3">
                  <c:v>Neydens</c:v>
                </c:pt>
                <c:pt idx="4">
                  <c:v>Bossey</c:v>
                </c:pt>
                <c:pt idx="5">
                  <c:v>Vulbens</c:v>
                </c:pt>
                <c:pt idx="6">
                  <c:v>Valleiry</c:v>
                </c:pt>
                <c:pt idx="7">
                  <c:v>Vers</c:v>
                </c:pt>
                <c:pt idx="8">
                  <c:v>Collonges-sous-Salève</c:v>
                </c:pt>
                <c:pt idx="9">
                  <c:v>Jonzier-Épagny</c:v>
                </c:pt>
                <c:pt idx="10">
                  <c:v>Dingy-en-Vuache</c:v>
                </c:pt>
                <c:pt idx="11">
                  <c:v>Chênex</c:v>
                </c:pt>
                <c:pt idx="12">
                  <c:v>Feigères</c:v>
                </c:pt>
                <c:pt idx="13">
                  <c:v>Présilly</c:v>
                </c:pt>
                <c:pt idx="14">
                  <c:v>Savigny</c:v>
                </c:pt>
                <c:pt idx="15">
                  <c:v>Chevrier</c:v>
                </c:pt>
                <c:pt idx="16">
                  <c:v>Beaumont</c:v>
                </c:pt>
              </c:strCache>
            </c:strRef>
          </c:cat>
          <c:val>
            <c:numRef>
              <c:f>Sheet1!$B$2:$B$18</c:f>
              <c:numCache>
                <c:formatCode>General</c:formatCode>
                <c:ptCount val="17"/>
                <c:pt idx="0">
                  <c:v>1683</c:v>
                </c:pt>
                <c:pt idx="1">
                  <c:v>1628</c:v>
                </c:pt>
                <c:pt idx="2">
                  <c:v>1478</c:v>
                </c:pt>
                <c:pt idx="3">
                  <c:v>1440</c:v>
                </c:pt>
                <c:pt idx="4">
                  <c:v>1433</c:v>
                </c:pt>
                <c:pt idx="5">
                  <c:v>1398</c:v>
                </c:pt>
                <c:pt idx="6">
                  <c:v>1303</c:v>
                </c:pt>
                <c:pt idx="7">
                  <c:v>1281</c:v>
                </c:pt>
                <c:pt idx="8">
                  <c:v>1246</c:v>
                </c:pt>
                <c:pt idx="9">
                  <c:v>1221</c:v>
                </c:pt>
                <c:pt idx="10">
                  <c:v>1204</c:v>
                </c:pt>
                <c:pt idx="11">
                  <c:v>1202</c:v>
                </c:pt>
                <c:pt idx="12">
                  <c:v>1192</c:v>
                </c:pt>
                <c:pt idx="13">
                  <c:v>1187</c:v>
                </c:pt>
                <c:pt idx="14">
                  <c:v>1148</c:v>
                </c:pt>
                <c:pt idx="15">
                  <c:v>1125</c:v>
                </c:pt>
                <c:pt idx="16">
                  <c:v>1063</c:v>
                </c:pt>
              </c:numCache>
            </c:numRef>
          </c:val>
          <c:extLst>
            <c:ext xmlns:c16="http://schemas.microsoft.com/office/drawing/2014/chart" uri="{C3380CC4-5D6E-409C-BE32-E72D297353CC}">
              <c16:uniqueId val="{00000022-E1E7-4AA1-BE96-BCF91E908ED3}"/>
            </c:ext>
          </c:extLst>
        </c:ser>
        <c:dLbls>
          <c:showLegendKey val="0"/>
          <c:showVal val="1"/>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2019</c:v>
                </c:pt>
              </c:strCache>
            </c:strRef>
          </c:tx>
          <c:spPr>
            <a:solidFill>
              <a:srgbClr val="DCD5D6"/>
            </a:solidFill>
            <a:effectLst/>
          </c:spPr>
          <c:invertIfNegative val="0"/>
          <c:cat>
            <c:strRef>
              <c:f>Sheet1!$A$2:$A$18</c:f>
              <c:strCache>
                <c:ptCount val="17"/>
                <c:pt idx="0">
                  <c:v>Archamps</c:v>
                </c:pt>
                <c:pt idx="1">
                  <c:v>Saint-Julien-en-Genevois</c:v>
                </c:pt>
                <c:pt idx="2">
                  <c:v>Viry</c:v>
                </c:pt>
                <c:pt idx="3">
                  <c:v>Neydens</c:v>
                </c:pt>
                <c:pt idx="4">
                  <c:v>Bossey</c:v>
                </c:pt>
                <c:pt idx="5">
                  <c:v>Vulbens</c:v>
                </c:pt>
                <c:pt idx="6">
                  <c:v>Valleiry</c:v>
                </c:pt>
                <c:pt idx="7">
                  <c:v>Vers</c:v>
                </c:pt>
                <c:pt idx="8">
                  <c:v>Collonges-sous-Salève</c:v>
                </c:pt>
                <c:pt idx="9">
                  <c:v>Jonzier-Épagny</c:v>
                </c:pt>
                <c:pt idx="10">
                  <c:v>Dingy-en-Vuache</c:v>
                </c:pt>
                <c:pt idx="11">
                  <c:v>Chênex</c:v>
                </c:pt>
                <c:pt idx="12">
                  <c:v>Feigères</c:v>
                </c:pt>
                <c:pt idx="13">
                  <c:v>Présilly</c:v>
                </c:pt>
                <c:pt idx="14">
                  <c:v>Savigny</c:v>
                </c:pt>
                <c:pt idx="15">
                  <c:v>Chevrier</c:v>
                </c:pt>
                <c:pt idx="16">
                  <c:v>Beaumont</c:v>
                </c:pt>
              </c:strCache>
            </c:strRef>
          </c:cat>
          <c:val>
            <c:numRef>
              <c:f>Sheet1!$B$2:$B$18</c:f>
              <c:numCache>
                <c:formatCode>General</c:formatCode>
                <c:ptCount val="17"/>
                <c:pt idx="0">
                  <c:v>1231</c:v>
                </c:pt>
                <c:pt idx="1">
                  <c:v>1407</c:v>
                </c:pt>
                <c:pt idx="2">
                  <c:v>1232</c:v>
                </c:pt>
                <c:pt idx="3">
                  <c:v>1419</c:v>
                </c:pt>
                <c:pt idx="4">
                  <c:v>1131</c:v>
                </c:pt>
                <c:pt idx="5">
                  <c:v>1071</c:v>
                </c:pt>
                <c:pt idx="6">
                  <c:v>1089</c:v>
                </c:pt>
                <c:pt idx="7">
                  <c:v>1131</c:v>
                </c:pt>
                <c:pt idx="8">
                  <c:v>1036</c:v>
                </c:pt>
                <c:pt idx="9">
                  <c:v>1060</c:v>
                </c:pt>
                <c:pt idx="10">
                  <c:v>1099</c:v>
                </c:pt>
                <c:pt idx="11">
                  <c:v>1006</c:v>
                </c:pt>
                <c:pt idx="12">
                  <c:v>1195</c:v>
                </c:pt>
                <c:pt idx="13">
                  <c:v>1277</c:v>
                </c:pt>
                <c:pt idx="14">
                  <c:v>1015</c:v>
                </c:pt>
                <c:pt idx="15">
                  <c:v>1151</c:v>
                </c:pt>
                <c:pt idx="16">
                  <c:v>888</c:v>
                </c:pt>
              </c:numCache>
            </c:numRef>
          </c:val>
          <c:extLst>
            <c:ext xmlns:c16="http://schemas.microsoft.com/office/drawing/2014/chart" uri="{C3380CC4-5D6E-409C-BE32-E72D297353CC}">
              <c16:uniqueId val="{00000000-7917-4826-B656-274352B29A7F}"/>
            </c:ext>
          </c:extLst>
        </c:ser>
        <c:ser>
          <c:idx val="1"/>
          <c:order val="1"/>
          <c:tx>
            <c:strRef>
              <c:f>Sheet1!$C$1</c:f>
              <c:strCache>
                <c:ptCount val="1"/>
                <c:pt idx="0">
                  <c:v>2025</c:v>
                </c:pt>
              </c:strCache>
            </c:strRef>
          </c:tx>
          <c:spPr>
            <a:solidFill>
              <a:srgbClr val="9C2B44"/>
            </a:solidFill>
            <a:effectLst/>
          </c:spPr>
          <c:invertIfNegative val="0"/>
          <c:cat>
            <c:strRef>
              <c:f>Sheet1!$A$2:$A$18</c:f>
              <c:strCache>
                <c:ptCount val="17"/>
                <c:pt idx="0">
                  <c:v>Archamps</c:v>
                </c:pt>
                <c:pt idx="1">
                  <c:v>Saint-Julien-en-Genevois</c:v>
                </c:pt>
                <c:pt idx="2">
                  <c:v>Viry</c:v>
                </c:pt>
                <c:pt idx="3">
                  <c:v>Neydens</c:v>
                </c:pt>
                <c:pt idx="4">
                  <c:v>Bossey</c:v>
                </c:pt>
                <c:pt idx="5">
                  <c:v>Vulbens</c:v>
                </c:pt>
                <c:pt idx="6">
                  <c:v>Valleiry</c:v>
                </c:pt>
                <c:pt idx="7">
                  <c:v>Vers</c:v>
                </c:pt>
                <c:pt idx="8">
                  <c:v>Collonges-sous-Salève</c:v>
                </c:pt>
                <c:pt idx="9">
                  <c:v>Jonzier-Épagny</c:v>
                </c:pt>
                <c:pt idx="10">
                  <c:v>Dingy-en-Vuache</c:v>
                </c:pt>
                <c:pt idx="11">
                  <c:v>Chênex</c:v>
                </c:pt>
                <c:pt idx="12">
                  <c:v>Feigères</c:v>
                </c:pt>
                <c:pt idx="13">
                  <c:v>Présilly</c:v>
                </c:pt>
                <c:pt idx="14">
                  <c:v>Savigny</c:v>
                </c:pt>
                <c:pt idx="15">
                  <c:v>Chevrier</c:v>
                </c:pt>
                <c:pt idx="16">
                  <c:v>Beaumont</c:v>
                </c:pt>
              </c:strCache>
            </c:strRef>
          </c:cat>
          <c:val>
            <c:numRef>
              <c:f>Sheet1!$C$2:$C$18</c:f>
              <c:numCache>
                <c:formatCode>General</c:formatCode>
                <c:ptCount val="17"/>
                <c:pt idx="0">
                  <c:v>1683</c:v>
                </c:pt>
                <c:pt idx="1">
                  <c:v>1628</c:v>
                </c:pt>
                <c:pt idx="2">
                  <c:v>1478</c:v>
                </c:pt>
                <c:pt idx="3">
                  <c:v>1440</c:v>
                </c:pt>
                <c:pt idx="4">
                  <c:v>1433</c:v>
                </c:pt>
                <c:pt idx="5">
                  <c:v>1398</c:v>
                </c:pt>
                <c:pt idx="6">
                  <c:v>1303</c:v>
                </c:pt>
                <c:pt idx="7">
                  <c:v>1281</c:v>
                </c:pt>
                <c:pt idx="8">
                  <c:v>1246</c:v>
                </c:pt>
                <c:pt idx="9">
                  <c:v>1221</c:v>
                </c:pt>
                <c:pt idx="10">
                  <c:v>1204</c:v>
                </c:pt>
                <c:pt idx="11">
                  <c:v>1202</c:v>
                </c:pt>
                <c:pt idx="12">
                  <c:v>1192</c:v>
                </c:pt>
                <c:pt idx="13">
                  <c:v>1187</c:v>
                </c:pt>
                <c:pt idx="14">
                  <c:v>1148</c:v>
                </c:pt>
                <c:pt idx="15">
                  <c:v>1125</c:v>
                </c:pt>
                <c:pt idx="16">
                  <c:v>1063</c:v>
                </c:pt>
              </c:numCache>
            </c:numRef>
          </c:val>
          <c:extLst>
            <c:ext xmlns:c16="http://schemas.microsoft.com/office/drawing/2014/chart" uri="{C3380CC4-5D6E-409C-BE32-E72D297353CC}">
              <c16:uniqueId val="{00000001-7917-4826-B656-274352B29A7F}"/>
            </c:ext>
          </c:extLst>
        </c:ser>
        <c:dLbls>
          <c:showLegendKey val="0"/>
          <c:showVal val="0"/>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legend>
      <c:legendPos val="b"/>
      <c:overlay val="0"/>
      <c:txPr>
        <a:bodyPr/>
        <a:lstStyle/>
        <a:p>
          <a:pPr>
            <a:defRPr sz="1000">
              <a:solidFill>
                <a:srgbClr val="6B6464"/>
              </a:solidFill>
            </a:defRPr>
          </a:pPr>
          <a:endParaRPr lang="fr-FR"/>
        </a:p>
      </c:txPr>
    </c:legend>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2025</c:v>
                </c:pt>
              </c:strCache>
            </c:strRef>
          </c:tx>
          <c:spPr>
            <a:solidFill>
              <a:srgbClr val="9C2B44"/>
            </a:solidFill>
            <a:effectLst/>
          </c:spPr>
          <c:invertIfNegative val="0"/>
          <c:dPt>
            <c:idx val="0"/>
            <c:invertIfNegative val="0"/>
            <c:bubble3D val="0"/>
            <c:extLst>
              <c:ext xmlns:c16="http://schemas.microsoft.com/office/drawing/2014/chart" uri="{C3380CC4-5D6E-409C-BE32-E72D297353CC}">
                <c16:uniqueId val="{00000001-6A0D-40DF-B4A0-BA48602EABF8}"/>
              </c:ext>
            </c:extLst>
          </c:dPt>
          <c:dPt>
            <c:idx val="1"/>
            <c:invertIfNegative val="0"/>
            <c:bubble3D val="0"/>
            <c:spPr>
              <a:solidFill>
                <a:srgbClr val="DCD5D6"/>
              </a:solidFill>
              <a:effectLst/>
            </c:spPr>
            <c:extLst>
              <c:ext xmlns:c16="http://schemas.microsoft.com/office/drawing/2014/chart" uri="{C3380CC4-5D6E-409C-BE32-E72D297353CC}">
                <c16:uniqueId val="{00000003-6A0D-40DF-B4A0-BA48602EABF8}"/>
              </c:ext>
            </c:extLst>
          </c:dPt>
          <c:dPt>
            <c:idx val="2"/>
            <c:invertIfNegative val="0"/>
            <c:bubble3D val="0"/>
            <c:spPr>
              <a:solidFill>
                <a:srgbClr val="DCD5D6"/>
              </a:solidFill>
              <a:effectLst/>
            </c:spPr>
            <c:extLst>
              <c:ext xmlns:c16="http://schemas.microsoft.com/office/drawing/2014/chart" uri="{C3380CC4-5D6E-409C-BE32-E72D297353CC}">
                <c16:uniqueId val="{00000005-6A0D-40DF-B4A0-BA48602EABF8}"/>
              </c:ext>
            </c:extLst>
          </c:dPt>
          <c:dPt>
            <c:idx val="3"/>
            <c:invertIfNegative val="0"/>
            <c:bubble3D val="0"/>
            <c:spPr>
              <a:solidFill>
                <a:srgbClr val="DCD5D6"/>
              </a:solidFill>
              <a:effectLst/>
            </c:spPr>
            <c:extLst>
              <c:ext xmlns:c16="http://schemas.microsoft.com/office/drawing/2014/chart" uri="{C3380CC4-5D6E-409C-BE32-E72D297353CC}">
                <c16:uniqueId val="{00000007-6A0D-40DF-B4A0-BA48602EABF8}"/>
              </c:ext>
            </c:extLst>
          </c:dPt>
          <c:dPt>
            <c:idx val="4"/>
            <c:invertIfNegative val="0"/>
            <c:bubble3D val="0"/>
            <c:spPr>
              <a:solidFill>
                <a:srgbClr val="DCD5D6"/>
              </a:solidFill>
              <a:effectLst/>
            </c:spPr>
            <c:extLst>
              <c:ext xmlns:c16="http://schemas.microsoft.com/office/drawing/2014/chart" uri="{C3380CC4-5D6E-409C-BE32-E72D297353CC}">
                <c16:uniqueId val="{00000009-6A0D-40DF-B4A0-BA48602EABF8}"/>
              </c:ext>
            </c:extLst>
          </c:dPt>
          <c:dPt>
            <c:idx val="5"/>
            <c:invertIfNegative val="0"/>
            <c:bubble3D val="0"/>
            <c:spPr>
              <a:solidFill>
                <a:srgbClr val="DCD5D6"/>
              </a:solidFill>
              <a:effectLst/>
            </c:spPr>
            <c:extLst>
              <c:ext xmlns:c16="http://schemas.microsoft.com/office/drawing/2014/chart" uri="{C3380CC4-5D6E-409C-BE32-E72D297353CC}">
                <c16:uniqueId val="{0000000B-6A0D-40DF-B4A0-BA48602EABF8}"/>
              </c:ext>
            </c:extLst>
          </c:dPt>
          <c:dPt>
            <c:idx val="6"/>
            <c:invertIfNegative val="0"/>
            <c:bubble3D val="0"/>
            <c:spPr>
              <a:solidFill>
                <a:srgbClr val="DCD5D6"/>
              </a:solidFill>
              <a:effectLst/>
            </c:spPr>
            <c:extLst>
              <c:ext xmlns:c16="http://schemas.microsoft.com/office/drawing/2014/chart" uri="{C3380CC4-5D6E-409C-BE32-E72D297353CC}">
                <c16:uniqueId val="{0000000D-6A0D-40DF-B4A0-BA48602EABF8}"/>
              </c:ext>
            </c:extLst>
          </c:dPt>
          <c:dPt>
            <c:idx val="7"/>
            <c:invertIfNegative val="0"/>
            <c:bubble3D val="0"/>
            <c:spPr>
              <a:solidFill>
                <a:srgbClr val="DCD5D6"/>
              </a:solidFill>
              <a:effectLst/>
            </c:spPr>
            <c:extLst>
              <c:ext xmlns:c16="http://schemas.microsoft.com/office/drawing/2014/chart" uri="{C3380CC4-5D6E-409C-BE32-E72D297353CC}">
                <c16:uniqueId val="{0000000F-6A0D-40DF-B4A0-BA48602EABF8}"/>
              </c:ext>
            </c:extLst>
          </c:dPt>
          <c:dPt>
            <c:idx val="8"/>
            <c:invertIfNegative val="0"/>
            <c:bubble3D val="0"/>
            <c:spPr>
              <a:solidFill>
                <a:srgbClr val="DCD5D6"/>
              </a:solidFill>
              <a:effectLst/>
            </c:spPr>
            <c:extLst>
              <c:ext xmlns:c16="http://schemas.microsoft.com/office/drawing/2014/chart" uri="{C3380CC4-5D6E-409C-BE32-E72D297353CC}">
                <c16:uniqueId val="{00000011-6A0D-40DF-B4A0-BA48602EABF8}"/>
              </c:ext>
            </c:extLst>
          </c:dPt>
          <c:dPt>
            <c:idx val="9"/>
            <c:invertIfNegative val="0"/>
            <c:bubble3D val="0"/>
            <c:spPr>
              <a:solidFill>
                <a:srgbClr val="DCD5D6"/>
              </a:solidFill>
              <a:effectLst/>
            </c:spPr>
            <c:extLst>
              <c:ext xmlns:c16="http://schemas.microsoft.com/office/drawing/2014/chart" uri="{C3380CC4-5D6E-409C-BE32-E72D297353CC}">
                <c16:uniqueId val="{00000013-6A0D-40DF-B4A0-BA48602EABF8}"/>
              </c:ext>
            </c:extLst>
          </c:dPt>
          <c:dPt>
            <c:idx val="10"/>
            <c:invertIfNegative val="0"/>
            <c:bubble3D val="0"/>
            <c:spPr>
              <a:solidFill>
                <a:srgbClr val="DCD5D6"/>
              </a:solidFill>
              <a:effectLst/>
            </c:spPr>
            <c:extLst>
              <c:ext xmlns:c16="http://schemas.microsoft.com/office/drawing/2014/chart" uri="{C3380CC4-5D6E-409C-BE32-E72D297353CC}">
                <c16:uniqueId val="{00000015-6A0D-40DF-B4A0-BA48602EABF8}"/>
              </c:ext>
            </c:extLst>
          </c:dPt>
          <c:dPt>
            <c:idx val="11"/>
            <c:invertIfNegative val="0"/>
            <c:bubble3D val="0"/>
            <c:spPr>
              <a:solidFill>
                <a:srgbClr val="DCD5D6"/>
              </a:solidFill>
              <a:effectLst/>
            </c:spPr>
            <c:extLst>
              <c:ext xmlns:c16="http://schemas.microsoft.com/office/drawing/2014/chart" uri="{C3380CC4-5D6E-409C-BE32-E72D297353CC}">
                <c16:uniqueId val="{00000017-6A0D-40DF-B4A0-BA48602EABF8}"/>
              </c:ext>
            </c:extLst>
          </c:dPt>
          <c:dPt>
            <c:idx val="12"/>
            <c:invertIfNegative val="0"/>
            <c:bubble3D val="0"/>
            <c:spPr>
              <a:solidFill>
                <a:srgbClr val="DCD5D6"/>
              </a:solidFill>
              <a:effectLst/>
            </c:spPr>
            <c:extLst>
              <c:ext xmlns:c16="http://schemas.microsoft.com/office/drawing/2014/chart" uri="{C3380CC4-5D6E-409C-BE32-E72D297353CC}">
                <c16:uniqueId val="{00000019-6A0D-40DF-B4A0-BA48602EABF8}"/>
              </c:ext>
            </c:extLst>
          </c:dPt>
          <c:dPt>
            <c:idx val="13"/>
            <c:invertIfNegative val="0"/>
            <c:bubble3D val="0"/>
            <c:spPr>
              <a:solidFill>
                <a:srgbClr val="DCD5D6"/>
              </a:solidFill>
              <a:effectLst/>
            </c:spPr>
            <c:extLst>
              <c:ext xmlns:c16="http://schemas.microsoft.com/office/drawing/2014/chart" uri="{C3380CC4-5D6E-409C-BE32-E72D297353CC}">
                <c16:uniqueId val="{0000001B-6A0D-40DF-B4A0-BA48602EABF8}"/>
              </c:ext>
            </c:extLst>
          </c:dPt>
          <c:dPt>
            <c:idx val="14"/>
            <c:invertIfNegative val="0"/>
            <c:bubble3D val="0"/>
            <c:spPr>
              <a:solidFill>
                <a:srgbClr val="DCD5D6"/>
              </a:solidFill>
              <a:effectLst/>
            </c:spPr>
            <c:extLst>
              <c:ext xmlns:c16="http://schemas.microsoft.com/office/drawing/2014/chart" uri="{C3380CC4-5D6E-409C-BE32-E72D297353CC}">
                <c16:uniqueId val="{0000001D-6A0D-40DF-B4A0-BA48602EABF8}"/>
              </c:ext>
            </c:extLst>
          </c:dPt>
          <c:dPt>
            <c:idx val="15"/>
            <c:invertIfNegative val="0"/>
            <c:bubble3D val="0"/>
            <c:spPr>
              <a:solidFill>
                <a:srgbClr val="DCD5D6"/>
              </a:solidFill>
              <a:effectLst/>
            </c:spPr>
            <c:extLst>
              <c:ext xmlns:c16="http://schemas.microsoft.com/office/drawing/2014/chart" uri="{C3380CC4-5D6E-409C-BE32-E72D297353CC}">
                <c16:uniqueId val="{0000001F-6A0D-40DF-B4A0-BA48602EABF8}"/>
              </c:ext>
            </c:extLst>
          </c:dPt>
          <c:dPt>
            <c:idx val="16"/>
            <c:invertIfNegative val="0"/>
            <c:bubble3D val="0"/>
            <c:spPr>
              <a:solidFill>
                <a:srgbClr val="DCD5D6"/>
              </a:solidFill>
              <a:effectLst/>
            </c:spPr>
            <c:extLst>
              <c:ext xmlns:c16="http://schemas.microsoft.com/office/drawing/2014/chart" uri="{C3380CC4-5D6E-409C-BE32-E72D297353CC}">
                <c16:uniqueId val="{00000021-6A0D-40DF-B4A0-BA48602EABF8}"/>
              </c:ext>
            </c:extLst>
          </c:dPt>
          <c:dLbls>
            <c:numFmt formatCode="#,##0" sourceLinked="0"/>
            <c:spPr>
              <a:noFill/>
              <a:ln>
                <a:noFill/>
              </a:ln>
              <a:effectLst/>
            </c:spPr>
            <c:txPr>
              <a:bodyPr/>
              <a:lstStyle/>
              <a:p>
                <a:pPr>
                  <a:defRPr sz="750" b="0" i="0" u="none" strike="noStrike">
                    <a:solidFill>
                      <a:srgbClr val="6B6464"/>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Archamps</c:v>
                </c:pt>
                <c:pt idx="1">
                  <c:v>Saint-Julien-en-Genevois</c:v>
                </c:pt>
                <c:pt idx="2">
                  <c:v>Viry</c:v>
                </c:pt>
                <c:pt idx="3">
                  <c:v>Bossey</c:v>
                </c:pt>
                <c:pt idx="4">
                  <c:v>Collonges-sous-Salève</c:v>
                </c:pt>
                <c:pt idx="5">
                  <c:v>Vulbens</c:v>
                </c:pt>
                <c:pt idx="6">
                  <c:v>Dingy-en-Vuache</c:v>
                </c:pt>
                <c:pt idx="7">
                  <c:v>Jonzier-Épagny</c:v>
                </c:pt>
                <c:pt idx="8">
                  <c:v>Vers</c:v>
                </c:pt>
                <c:pt idx="9">
                  <c:v>Présilly</c:v>
                </c:pt>
                <c:pt idx="10">
                  <c:v>Chevrier</c:v>
                </c:pt>
                <c:pt idx="11">
                  <c:v>Neydens</c:v>
                </c:pt>
                <c:pt idx="12">
                  <c:v>Valleiry</c:v>
                </c:pt>
                <c:pt idx="13">
                  <c:v>Chênex</c:v>
                </c:pt>
                <c:pt idx="14">
                  <c:v>Savigny</c:v>
                </c:pt>
                <c:pt idx="15">
                  <c:v>Beaumont</c:v>
                </c:pt>
                <c:pt idx="16">
                  <c:v>Feigères</c:v>
                </c:pt>
              </c:strCache>
            </c:strRef>
          </c:cat>
          <c:val>
            <c:numRef>
              <c:f>Sheet1!$B$2:$B$18</c:f>
              <c:numCache>
                <c:formatCode>General</c:formatCode>
                <c:ptCount val="17"/>
                <c:pt idx="0">
                  <c:v>1360</c:v>
                </c:pt>
                <c:pt idx="1">
                  <c:v>1262</c:v>
                </c:pt>
                <c:pt idx="2">
                  <c:v>1143</c:v>
                </c:pt>
                <c:pt idx="3">
                  <c:v>1133</c:v>
                </c:pt>
                <c:pt idx="4">
                  <c:v>1092</c:v>
                </c:pt>
                <c:pt idx="5">
                  <c:v>1044</c:v>
                </c:pt>
                <c:pt idx="6">
                  <c:v>1027</c:v>
                </c:pt>
                <c:pt idx="7">
                  <c:v>1021</c:v>
                </c:pt>
                <c:pt idx="8">
                  <c:v>952</c:v>
                </c:pt>
                <c:pt idx="9">
                  <c:v>946</c:v>
                </c:pt>
                <c:pt idx="10">
                  <c:v>942</c:v>
                </c:pt>
                <c:pt idx="11">
                  <c:v>940</c:v>
                </c:pt>
                <c:pt idx="12">
                  <c:v>914</c:v>
                </c:pt>
                <c:pt idx="13">
                  <c:v>913</c:v>
                </c:pt>
                <c:pt idx="14">
                  <c:v>853</c:v>
                </c:pt>
                <c:pt idx="15">
                  <c:v>825</c:v>
                </c:pt>
                <c:pt idx="16">
                  <c:v>792</c:v>
                </c:pt>
              </c:numCache>
            </c:numRef>
          </c:val>
          <c:extLst>
            <c:ext xmlns:c16="http://schemas.microsoft.com/office/drawing/2014/chart" uri="{C3380CC4-5D6E-409C-BE32-E72D297353CC}">
              <c16:uniqueId val="{00000022-6A0D-40DF-B4A0-BA48602EABF8}"/>
            </c:ext>
          </c:extLst>
        </c:ser>
        <c:dLbls>
          <c:showLegendKey val="0"/>
          <c:showVal val="1"/>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2019</c:v>
                </c:pt>
              </c:strCache>
            </c:strRef>
          </c:tx>
          <c:spPr>
            <a:solidFill>
              <a:srgbClr val="DCD5D6"/>
            </a:solidFill>
            <a:effectLst/>
          </c:spPr>
          <c:invertIfNegative val="0"/>
          <c:cat>
            <c:strRef>
              <c:f>Sheet1!$A$2:$A$18</c:f>
              <c:strCache>
                <c:ptCount val="17"/>
                <c:pt idx="0">
                  <c:v>Archamps</c:v>
                </c:pt>
                <c:pt idx="1">
                  <c:v>Saint-Julien-en-Genevois</c:v>
                </c:pt>
                <c:pt idx="2">
                  <c:v>Viry</c:v>
                </c:pt>
                <c:pt idx="3">
                  <c:v>Bossey</c:v>
                </c:pt>
                <c:pt idx="4">
                  <c:v>Collonges-sous-Salève</c:v>
                </c:pt>
                <c:pt idx="5">
                  <c:v>Vulbens</c:v>
                </c:pt>
                <c:pt idx="6">
                  <c:v>Dingy-en-Vuache</c:v>
                </c:pt>
                <c:pt idx="7">
                  <c:v>Jonzier-Épagny</c:v>
                </c:pt>
                <c:pt idx="8">
                  <c:v>Vers</c:v>
                </c:pt>
                <c:pt idx="9">
                  <c:v>Présilly</c:v>
                </c:pt>
                <c:pt idx="10">
                  <c:v>Chevrier</c:v>
                </c:pt>
                <c:pt idx="11">
                  <c:v>Neydens</c:v>
                </c:pt>
                <c:pt idx="12">
                  <c:v>Valleiry</c:v>
                </c:pt>
                <c:pt idx="13">
                  <c:v>Chênex</c:v>
                </c:pt>
                <c:pt idx="14">
                  <c:v>Savigny</c:v>
                </c:pt>
                <c:pt idx="15">
                  <c:v>Beaumont</c:v>
                </c:pt>
                <c:pt idx="16">
                  <c:v>Feigères</c:v>
                </c:pt>
              </c:strCache>
            </c:strRef>
          </c:cat>
          <c:val>
            <c:numRef>
              <c:f>Sheet1!$B$2:$B$18</c:f>
              <c:numCache>
                <c:formatCode>General</c:formatCode>
                <c:ptCount val="17"/>
                <c:pt idx="0">
                  <c:v>657</c:v>
                </c:pt>
                <c:pt idx="1">
                  <c:v>989</c:v>
                </c:pt>
                <c:pt idx="2">
                  <c:v>920</c:v>
                </c:pt>
                <c:pt idx="3">
                  <c:v>784</c:v>
                </c:pt>
                <c:pt idx="4">
                  <c:v>734</c:v>
                </c:pt>
                <c:pt idx="5">
                  <c:v>677</c:v>
                </c:pt>
                <c:pt idx="6">
                  <c:v>860</c:v>
                </c:pt>
                <c:pt idx="7">
                  <c:v>720</c:v>
                </c:pt>
                <c:pt idx="8">
                  <c:v>726</c:v>
                </c:pt>
                <c:pt idx="9">
                  <c:v>965</c:v>
                </c:pt>
                <c:pt idx="10">
                  <c:v>671</c:v>
                </c:pt>
                <c:pt idx="11">
                  <c:v>937</c:v>
                </c:pt>
                <c:pt idx="12">
                  <c:v>769</c:v>
                </c:pt>
                <c:pt idx="13">
                  <c:v>645</c:v>
                </c:pt>
                <c:pt idx="14">
                  <c:v>677</c:v>
                </c:pt>
                <c:pt idx="15">
                  <c:v>596</c:v>
                </c:pt>
                <c:pt idx="16">
                  <c:v>579</c:v>
                </c:pt>
              </c:numCache>
            </c:numRef>
          </c:val>
          <c:extLst>
            <c:ext xmlns:c16="http://schemas.microsoft.com/office/drawing/2014/chart" uri="{C3380CC4-5D6E-409C-BE32-E72D297353CC}">
              <c16:uniqueId val="{00000000-EB22-4BBF-929A-25A43D73FD3E}"/>
            </c:ext>
          </c:extLst>
        </c:ser>
        <c:ser>
          <c:idx val="1"/>
          <c:order val="1"/>
          <c:tx>
            <c:strRef>
              <c:f>Sheet1!$C$1</c:f>
              <c:strCache>
                <c:ptCount val="1"/>
                <c:pt idx="0">
                  <c:v>2025</c:v>
                </c:pt>
              </c:strCache>
            </c:strRef>
          </c:tx>
          <c:spPr>
            <a:solidFill>
              <a:srgbClr val="9C2B44"/>
            </a:solidFill>
            <a:effectLst/>
          </c:spPr>
          <c:invertIfNegative val="0"/>
          <c:cat>
            <c:strRef>
              <c:f>Sheet1!$A$2:$A$18</c:f>
              <c:strCache>
                <c:ptCount val="17"/>
                <c:pt idx="0">
                  <c:v>Archamps</c:v>
                </c:pt>
                <c:pt idx="1">
                  <c:v>Saint-Julien-en-Genevois</c:v>
                </c:pt>
                <c:pt idx="2">
                  <c:v>Viry</c:v>
                </c:pt>
                <c:pt idx="3">
                  <c:v>Bossey</c:v>
                </c:pt>
                <c:pt idx="4">
                  <c:v>Collonges-sous-Salève</c:v>
                </c:pt>
                <c:pt idx="5">
                  <c:v>Vulbens</c:v>
                </c:pt>
                <c:pt idx="6">
                  <c:v>Dingy-en-Vuache</c:v>
                </c:pt>
                <c:pt idx="7">
                  <c:v>Jonzier-Épagny</c:v>
                </c:pt>
                <c:pt idx="8">
                  <c:v>Vers</c:v>
                </c:pt>
                <c:pt idx="9">
                  <c:v>Présilly</c:v>
                </c:pt>
                <c:pt idx="10">
                  <c:v>Chevrier</c:v>
                </c:pt>
                <c:pt idx="11">
                  <c:v>Neydens</c:v>
                </c:pt>
                <c:pt idx="12">
                  <c:v>Valleiry</c:v>
                </c:pt>
                <c:pt idx="13">
                  <c:v>Chênex</c:v>
                </c:pt>
                <c:pt idx="14">
                  <c:v>Savigny</c:v>
                </c:pt>
                <c:pt idx="15">
                  <c:v>Beaumont</c:v>
                </c:pt>
                <c:pt idx="16">
                  <c:v>Feigères</c:v>
                </c:pt>
              </c:strCache>
            </c:strRef>
          </c:cat>
          <c:val>
            <c:numRef>
              <c:f>Sheet1!$C$2:$C$18</c:f>
              <c:numCache>
                <c:formatCode>General</c:formatCode>
                <c:ptCount val="17"/>
                <c:pt idx="0">
                  <c:v>1360</c:v>
                </c:pt>
                <c:pt idx="1">
                  <c:v>1262</c:v>
                </c:pt>
                <c:pt idx="2">
                  <c:v>1143</c:v>
                </c:pt>
                <c:pt idx="3">
                  <c:v>1133</c:v>
                </c:pt>
                <c:pt idx="4">
                  <c:v>1092</c:v>
                </c:pt>
                <c:pt idx="5">
                  <c:v>1044</c:v>
                </c:pt>
                <c:pt idx="6">
                  <c:v>1027</c:v>
                </c:pt>
                <c:pt idx="7">
                  <c:v>1021</c:v>
                </c:pt>
                <c:pt idx="8">
                  <c:v>952</c:v>
                </c:pt>
                <c:pt idx="9">
                  <c:v>946</c:v>
                </c:pt>
                <c:pt idx="10">
                  <c:v>942</c:v>
                </c:pt>
                <c:pt idx="11">
                  <c:v>940</c:v>
                </c:pt>
                <c:pt idx="12">
                  <c:v>914</c:v>
                </c:pt>
                <c:pt idx="13">
                  <c:v>913</c:v>
                </c:pt>
                <c:pt idx="14">
                  <c:v>853</c:v>
                </c:pt>
                <c:pt idx="15">
                  <c:v>825</c:v>
                </c:pt>
                <c:pt idx="16">
                  <c:v>792</c:v>
                </c:pt>
              </c:numCache>
            </c:numRef>
          </c:val>
          <c:extLst>
            <c:ext xmlns:c16="http://schemas.microsoft.com/office/drawing/2014/chart" uri="{C3380CC4-5D6E-409C-BE32-E72D297353CC}">
              <c16:uniqueId val="{00000001-EB22-4BBF-929A-25A43D73FD3E}"/>
            </c:ext>
          </c:extLst>
        </c:ser>
        <c:dLbls>
          <c:showLegendKey val="0"/>
          <c:showVal val="0"/>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legend>
      <c:legendPos val="b"/>
      <c:overlay val="0"/>
      <c:txPr>
        <a:bodyPr/>
        <a:lstStyle/>
        <a:p>
          <a:pPr>
            <a:defRPr sz="1000">
              <a:solidFill>
                <a:srgbClr val="6B6464"/>
              </a:solidFill>
            </a:defRPr>
          </a:pPr>
          <a:endParaRPr lang="fr-FR"/>
        </a:p>
      </c:txPr>
    </c:legend>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2025</c:v>
                </c:pt>
              </c:strCache>
            </c:strRef>
          </c:tx>
          <c:spPr>
            <a:solidFill>
              <a:srgbClr val="DCD5D6"/>
            </a:solidFill>
            <a:effectLst/>
          </c:spPr>
          <c:invertIfNegative val="0"/>
          <c:dPt>
            <c:idx val="0"/>
            <c:invertIfNegative val="0"/>
            <c:bubble3D val="0"/>
            <c:extLst>
              <c:ext xmlns:c16="http://schemas.microsoft.com/office/drawing/2014/chart" uri="{C3380CC4-5D6E-409C-BE32-E72D297353CC}">
                <c16:uniqueId val="{00000001-BB90-4489-B634-816CF26CA14B}"/>
              </c:ext>
            </c:extLst>
          </c:dPt>
          <c:dPt>
            <c:idx val="1"/>
            <c:invertIfNegative val="0"/>
            <c:bubble3D val="0"/>
            <c:extLst>
              <c:ext xmlns:c16="http://schemas.microsoft.com/office/drawing/2014/chart" uri="{C3380CC4-5D6E-409C-BE32-E72D297353CC}">
                <c16:uniqueId val="{00000003-BB90-4489-B634-816CF26CA14B}"/>
              </c:ext>
            </c:extLst>
          </c:dPt>
          <c:dPt>
            <c:idx val="2"/>
            <c:invertIfNegative val="0"/>
            <c:bubble3D val="0"/>
            <c:extLst>
              <c:ext xmlns:c16="http://schemas.microsoft.com/office/drawing/2014/chart" uri="{C3380CC4-5D6E-409C-BE32-E72D297353CC}">
                <c16:uniqueId val="{00000005-BB90-4489-B634-816CF26CA14B}"/>
              </c:ext>
            </c:extLst>
          </c:dPt>
          <c:dPt>
            <c:idx val="3"/>
            <c:invertIfNegative val="0"/>
            <c:bubble3D val="0"/>
            <c:extLst>
              <c:ext xmlns:c16="http://schemas.microsoft.com/office/drawing/2014/chart" uri="{C3380CC4-5D6E-409C-BE32-E72D297353CC}">
                <c16:uniqueId val="{00000007-BB90-4489-B634-816CF26CA14B}"/>
              </c:ext>
            </c:extLst>
          </c:dPt>
          <c:dPt>
            <c:idx val="4"/>
            <c:invertIfNegative val="0"/>
            <c:bubble3D val="0"/>
            <c:extLst>
              <c:ext xmlns:c16="http://schemas.microsoft.com/office/drawing/2014/chart" uri="{C3380CC4-5D6E-409C-BE32-E72D297353CC}">
                <c16:uniqueId val="{00000009-BB90-4489-B634-816CF26CA14B}"/>
              </c:ext>
            </c:extLst>
          </c:dPt>
          <c:dPt>
            <c:idx val="5"/>
            <c:invertIfNegative val="0"/>
            <c:bubble3D val="0"/>
            <c:extLst>
              <c:ext xmlns:c16="http://schemas.microsoft.com/office/drawing/2014/chart" uri="{C3380CC4-5D6E-409C-BE32-E72D297353CC}">
                <c16:uniqueId val="{0000000B-BB90-4489-B634-816CF26CA14B}"/>
              </c:ext>
            </c:extLst>
          </c:dPt>
          <c:dPt>
            <c:idx val="6"/>
            <c:invertIfNegative val="0"/>
            <c:bubble3D val="0"/>
            <c:extLst>
              <c:ext xmlns:c16="http://schemas.microsoft.com/office/drawing/2014/chart" uri="{C3380CC4-5D6E-409C-BE32-E72D297353CC}">
                <c16:uniqueId val="{0000000D-BB90-4489-B634-816CF26CA14B}"/>
              </c:ext>
            </c:extLst>
          </c:dPt>
          <c:dPt>
            <c:idx val="7"/>
            <c:invertIfNegative val="0"/>
            <c:bubble3D val="0"/>
            <c:spPr>
              <a:solidFill>
                <a:srgbClr val="9C2B44"/>
              </a:solidFill>
              <a:effectLst/>
            </c:spPr>
            <c:extLst>
              <c:ext xmlns:c16="http://schemas.microsoft.com/office/drawing/2014/chart" uri="{C3380CC4-5D6E-409C-BE32-E72D297353CC}">
                <c16:uniqueId val="{0000000F-BB90-4489-B634-816CF26CA14B}"/>
              </c:ext>
            </c:extLst>
          </c:dPt>
          <c:dPt>
            <c:idx val="8"/>
            <c:invertIfNegative val="0"/>
            <c:bubble3D val="0"/>
            <c:extLst>
              <c:ext xmlns:c16="http://schemas.microsoft.com/office/drawing/2014/chart" uri="{C3380CC4-5D6E-409C-BE32-E72D297353CC}">
                <c16:uniqueId val="{00000011-BB90-4489-B634-816CF26CA14B}"/>
              </c:ext>
            </c:extLst>
          </c:dPt>
          <c:dPt>
            <c:idx val="9"/>
            <c:invertIfNegative val="0"/>
            <c:bubble3D val="0"/>
            <c:extLst>
              <c:ext xmlns:c16="http://schemas.microsoft.com/office/drawing/2014/chart" uri="{C3380CC4-5D6E-409C-BE32-E72D297353CC}">
                <c16:uniqueId val="{00000013-BB90-4489-B634-816CF26CA14B}"/>
              </c:ext>
            </c:extLst>
          </c:dPt>
          <c:dPt>
            <c:idx val="10"/>
            <c:invertIfNegative val="0"/>
            <c:bubble3D val="0"/>
            <c:extLst>
              <c:ext xmlns:c16="http://schemas.microsoft.com/office/drawing/2014/chart" uri="{C3380CC4-5D6E-409C-BE32-E72D297353CC}">
                <c16:uniqueId val="{00000015-BB90-4489-B634-816CF26CA14B}"/>
              </c:ext>
            </c:extLst>
          </c:dPt>
          <c:dPt>
            <c:idx val="11"/>
            <c:invertIfNegative val="0"/>
            <c:bubble3D val="0"/>
            <c:extLst>
              <c:ext xmlns:c16="http://schemas.microsoft.com/office/drawing/2014/chart" uri="{C3380CC4-5D6E-409C-BE32-E72D297353CC}">
                <c16:uniqueId val="{00000017-BB90-4489-B634-816CF26CA14B}"/>
              </c:ext>
            </c:extLst>
          </c:dPt>
          <c:dPt>
            <c:idx val="12"/>
            <c:invertIfNegative val="0"/>
            <c:bubble3D val="0"/>
            <c:extLst>
              <c:ext xmlns:c16="http://schemas.microsoft.com/office/drawing/2014/chart" uri="{C3380CC4-5D6E-409C-BE32-E72D297353CC}">
                <c16:uniqueId val="{00000019-BB90-4489-B634-816CF26CA14B}"/>
              </c:ext>
            </c:extLst>
          </c:dPt>
          <c:dPt>
            <c:idx val="13"/>
            <c:invertIfNegative val="0"/>
            <c:bubble3D val="0"/>
            <c:extLst>
              <c:ext xmlns:c16="http://schemas.microsoft.com/office/drawing/2014/chart" uri="{C3380CC4-5D6E-409C-BE32-E72D297353CC}">
                <c16:uniqueId val="{0000001B-BB90-4489-B634-816CF26CA14B}"/>
              </c:ext>
            </c:extLst>
          </c:dPt>
          <c:dPt>
            <c:idx val="14"/>
            <c:invertIfNegative val="0"/>
            <c:bubble3D val="0"/>
            <c:extLst>
              <c:ext xmlns:c16="http://schemas.microsoft.com/office/drawing/2014/chart" uri="{C3380CC4-5D6E-409C-BE32-E72D297353CC}">
                <c16:uniqueId val="{0000001D-BB90-4489-B634-816CF26CA14B}"/>
              </c:ext>
            </c:extLst>
          </c:dPt>
          <c:dPt>
            <c:idx val="15"/>
            <c:invertIfNegative val="0"/>
            <c:bubble3D val="0"/>
            <c:extLst>
              <c:ext xmlns:c16="http://schemas.microsoft.com/office/drawing/2014/chart" uri="{C3380CC4-5D6E-409C-BE32-E72D297353CC}">
                <c16:uniqueId val="{0000001F-BB90-4489-B634-816CF26CA14B}"/>
              </c:ext>
            </c:extLst>
          </c:dPt>
          <c:dPt>
            <c:idx val="16"/>
            <c:invertIfNegative val="0"/>
            <c:bubble3D val="0"/>
            <c:extLst>
              <c:ext xmlns:c16="http://schemas.microsoft.com/office/drawing/2014/chart" uri="{C3380CC4-5D6E-409C-BE32-E72D297353CC}">
                <c16:uniqueId val="{00000021-BB90-4489-B634-816CF26CA14B}"/>
              </c:ext>
            </c:extLst>
          </c:dPt>
          <c:dLbls>
            <c:numFmt formatCode="#,##0" sourceLinked="0"/>
            <c:spPr>
              <a:noFill/>
              <a:ln>
                <a:noFill/>
              </a:ln>
              <a:effectLst/>
            </c:spPr>
            <c:txPr>
              <a:bodyPr/>
              <a:lstStyle/>
              <a:p>
                <a:pPr>
                  <a:defRPr sz="750" b="0" i="0" u="none" strike="noStrike">
                    <a:solidFill>
                      <a:srgbClr val="6B6464"/>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Neydens</c:v>
                </c:pt>
                <c:pt idx="1">
                  <c:v>Feigères</c:v>
                </c:pt>
                <c:pt idx="2">
                  <c:v>Valleiry</c:v>
                </c:pt>
                <c:pt idx="3">
                  <c:v>Saint-Julien-en-Genevois</c:v>
                </c:pt>
                <c:pt idx="4">
                  <c:v>Vulbens</c:v>
                </c:pt>
                <c:pt idx="5">
                  <c:v>Viry</c:v>
                </c:pt>
                <c:pt idx="6">
                  <c:v>Vers</c:v>
                </c:pt>
                <c:pt idx="7">
                  <c:v>Archamps</c:v>
                </c:pt>
                <c:pt idx="8">
                  <c:v>Bossey</c:v>
                </c:pt>
                <c:pt idx="9">
                  <c:v>Savigny</c:v>
                </c:pt>
                <c:pt idx="10">
                  <c:v>Chênex</c:v>
                </c:pt>
                <c:pt idx="11">
                  <c:v>Présilly</c:v>
                </c:pt>
                <c:pt idx="12">
                  <c:v>Beaumont</c:v>
                </c:pt>
                <c:pt idx="13">
                  <c:v>Jonzier-Épagny</c:v>
                </c:pt>
                <c:pt idx="14">
                  <c:v>Chevrier</c:v>
                </c:pt>
                <c:pt idx="15">
                  <c:v>Dingy-en-Vuache</c:v>
                </c:pt>
                <c:pt idx="16">
                  <c:v>Collonges-sous-Salève</c:v>
                </c:pt>
              </c:strCache>
            </c:strRef>
          </c:cat>
          <c:val>
            <c:numRef>
              <c:f>Sheet1!$B$2:$B$18</c:f>
              <c:numCache>
                <c:formatCode>General</c:formatCode>
                <c:ptCount val="17"/>
                <c:pt idx="0">
                  <c:v>500</c:v>
                </c:pt>
                <c:pt idx="1">
                  <c:v>400</c:v>
                </c:pt>
                <c:pt idx="2">
                  <c:v>389</c:v>
                </c:pt>
                <c:pt idx="3">
                  <c:v>365</c:v>
                </c:pt>
                <c:pt idx="4">
                  <c:v>354</c:v>
                </c:pt>
                <c:pt idx="5">
                  <c:v>335</c:v>
                </c:pt>
                <c:pt idx="6">
                  <c:v>329</c:v>
                </c:pt>
                <c:pt idx="7">
                  <c:v>323</c:v>
                </c:pt>
                <c:pt idx="8">
                  <c:v>300</c:v>
                </c:pt>
                <c:pt idx="9">
                  <c:v>295</c:v>
                </c:pt>
                <c:pt idx="10">
                  <c:v>290</c:v>
                </c:pt>
                <c:pt idx="11">
                  <c:v>241</c:v>
                </c:pt>
                <c:pt idx="12">
                  <c:v>238</c:v>
                </c:pt>
                <c:pt idx="13">
                  <c:v>201</c:v>
                </c:pt>
                <c:pt idx="14">
                  <c:v>183</c:v>
                </c:pt>
                <c:pt idx="15">
                  <c:v>177</c:v>
                </c:pt>
                <c:pt idx="16">
                  <c:v>155</c:v>
                </c:pt>
              </c:numCache>
            </c:numRef>
          </c:val>
          <c:extLst>
            <c:ext xmlns:c16="http://schemas.microsoft.com/office/drawing/2014/chart" uri="{C3380CC4-5D6E-409C-BE32-E72D297353CC}">
              <c16:uniqueId val="{00000022-BB90-4489-B634-816CF26CA14B}"/>
            </c:ext>
          </c:extLst>
        </c:ser>
        <c:dLbls>
          <c:showLegendKey val="0"/>
          <c:showVal val="1"/>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2019</c:v>
                </c:pt>
              </c:strCache>
            </c:strRef>
          </c:tx>
          <c:spPr>
            <a:solidFill>
              <a:srgbClr val="DCD5D6"/>
            </a:solidFill>
            <a:effectLst/>
          </c:spPr>
          <c:invertIfNegative val="0"/>
          <c:cat>
            <c:strRef>
              <c:f>Sheet1!$A$2:$A$18</c:f>
              <c:strCache>
                <c:ptCount val="17"/>
                <c:pt idx="0">
                  <c:v>Neydens</c:v>
                </c:pt>
                <c:pt idx="1">
                  <c:v>Feigères</c:v>
                </c:pt>
                <c:pt idx="2">
                  <c:v>Valleiry</c:v>
                </c:pt>
                <c:pt idx="3">
                  <c:v>Saint-Julien-en-Genevois</c:v>
                </c:pt>
                <c:pt idx="4">
                  <c:v>Vulbens</c:v>
                </c:pt>
                <c:pt idx="5">
                  <c:v>Viry</c:v>
                </c:pt>
                <c:pt idx="6">
                  <c:v>Vers</c:v>
                </c:pt>
                <c:pt idx="7">
                  <c:v>Archamps</c:v>
                </c:pt>
                <c:pt idx="8">
                  <c:v>Bossey</c:v>
                </c:pt>
                <c:pt idx="9">
                  <c:v>Savigny</c:v>
                </c:pt>
                <c:pt idx="10">
                  <c:v>Chênex</c:v>
                </c:pt>
                <c:pt idx="11">
                  <c:v>Présilly</c:v>
                </c:pt>
                <c:pt idx="12">
                  <c:v>Beaumont</c:v>
                </c:pt>
                <c:pt idx="13">
                  <c:v>Jonzier-Épagny</c:v>
                </c:pt>
                <c:pt idx="14">
                  <c:v>Chevrier</c:v>
                </c:pt>
                <c:pt idx="15">
                  <c:v>Dingy-en-Vuache</c:v>
                </c:pt>
                <c:pt idx="16">
                  <c:v>Collonges-sous-Salève</c:v>
                </c:pt>
              </c:strCache>
            </c:strRef>
          </c:cat>
          <c:val>
            <c:numRef>
              <c:f>Sheet1!$B$2:$B$18</c:f>
              <c:numCache>
                <c:formatCode>General</c:formatCode>
                <c:ptCount val="17"/>
                <c:pt idx="0">
                  <c:v>482</c:v>
                </c:pt>
                <c:pt idx="1">
                  <c:v>616</c:v>
                </c:pt>
                <c:pt idx="2">
                  <c:v>320</c:v>
                </c:pt>
                <c:pt idx="3">
                  <c:v>418</c:v>
                </c:pt>
                <c:pt idx="4">
                  <c:v>394</c:v>
                </c:pt>
                <c:pt idx="5">
                  <c:v>312</c:v>
                </c:pt>
                <c:pt idx="6">
                  <c:v>405</c:v>
                </c:pt>
                <c:pt idx="7">
                  <c:v>574</c:v>
                </c:pt>
                <c:pt idx="8">
                  <c:v>346</c:v>
                </c:pt>
                <c:pt idx="9">
                  <c:v>338</c:v>
                </c:pt>
                <c:pt idx="10">
                  <c:v>361</c:v>
                </c:pt>
                <c:pt idx="11">
                  <c:v>312</c:v>
                </c:pt>
                <c:pt idx="12">
                  <c:v>292</c:v>
                </c:pt>
                <c:pt idx="13">
                  <c:v>340</c:v>
                </c:pt>
                <c:pt idx="14">
                  <c:v>480</c:v>
                </c:pt>
                <c:pt idx="15">
                  <c:v>239</c:v>
                </c:pt>
                <c:pt idx="16">
                  <c:v>302</c:v>
                </c:pt>
              </c:numCache>
            </c:numRef>
          </c:val>
          <c:extLst>
            <c:ext xmlns:c16="http://schemas.microsoft.com/office/drawing/2014/chart" uri="{C3380CC4-5D6E-409C-BE32-E72D297353CC}">
              <c16:uniqueId val="{00000000-A8F9-44AB-B13C-C55337383E55}"/>
            </c:ext>
          </c:extLst>
        </c:ser>
        <c:ser>
          <c:idx val="1"/>
          <c:order val="1"/>
          <c:tx>
            <c:strRef>
              <c:f>Sheet1!$C$1</c:f>
              <c:strCache>
                <c:ptCount val="1"/>
                <c:pt idx="0">
                  <c:v>2025</c:v>
                </c:pt>
              </c:strCache>
            </c:strRef>
          </c:tx>
          <c:spPr>
            <a:solidFill>
              <a:srgbClr val="9C2B44"/>
            </a:solidFill>
            <a:effectLst/>
          </c:spPr>
          <c:invertIfNegative val="0"/>
          <c:cat>
            <c:strRef>
              <c:f>Sheet1!$A$2:$A$18</c:f>
              <c:strCache>
                <c:ptCount val="17"/>
                <c:pt idx="0">
                  <c:v>Neydens</c:v>
                </c:pt>
                <c:pt idx="1">
                  <c:v>Feigères</c:v>
                </c:pt>
                <c:pt idx="2">
                  <c:v>Valleiry</c:v>
                </c:pt>
                <c:pt idx="3">
                  <c:v>Saint-Julien-en-Genevois</c:v>
                </c:pt>
                <c:pt idx="4">
                  <c:v>Vulbens</c:v>
                </c:pt>
                <c:pt idx="5">
                  <c:v>Viry</c:v>
                </c:pt>
                <c:pt idx="6">
                  <c:v>Vers</c:v>
                </c:pt>
                <c:pt idx="7">
                  <c:v>Archamps</c:v>
                </c:pt>
                <c:pt idx="8">
                  <c:v>Bossey</c:v>
                </c:pt>
                <c:pt idx="9">
                  <c:v>Savigny</c:v>
                </c:pt>
                <c:pt idx="10">
                  <c:v>Chênex</c:v>
                </c:pt>
                <c:pt idx="11">
                  <c:v>Présilly</c:v>
                </c:pt>
                <c:pt idx="12">
                  <c:v>Beaumont</c:v>
                </c:pt>
                <c:pt idx="13">
                  <c:v>Jonzier-Épagny</c:v>
                </c:pt>
                <c:pt idx="14">
                  <c:v>Chevrier</c:v>
                </c:pt>
                <c:pt idx="15">
                  <c:v>Dingy-en-Vuache</c:v>
                </c:pt>
                <c:pt idx="16">
                  <c:v>Collonges-sous-Salève</c:v>
                </c:pt>
              </c:strCache>
            </c:strRef>
          </c:cat>
          <c:val>
            <c:numRef>
              <c:f>Sheet1!$C$2:$C$18</c:f>
              <c:numCache>
                <c:formatCode>General</c:formatCode>
                <c:ptCount val="17"/>
                <c:pt idx="0">
                  <c:v>500</c:v>
                </c:pt>
                <c:pt idx="1">
                  <c:v>400</c:v>
                </c:pt>
                <c:pt idx="2">
                  <c:v>389</c:v>
                </c:pt>
                <c:pt idx="3">
                  <c:v>365</c:v>
                </c:pt>
                <c:pt idx="4">
                  <c:v>354</c:v>
                </c:pt>
                <c:pt idx="5">
                  <c:v>335</c:v>
                </c:pt>
                <c:pt idx="6">
                  <c:v>329</c:v>
                </c:pt>
                <c:pt idx="7">
                  <c:v>323</c:v>
                </c:pt>
                <c:pt idx="8">
                  <c:v>300</c:v>
                </c:pt>
                <c:pt idx="9">
                  <c:v>295</c:v>
                </c:pt>
                <c:pt idx="10">
                  <c:v>290</c:v>
                </c:pt>
                <c:pt idx="11">
                  <c:v>241</c:v>
                </c:pt>
                <c:pt idx="12">
                  <c:v>238</c:v>
                </c:pt>
                <c:pt idx="13">
                  <c:v>201</c:v>
                </c:pt>
                <c:pt idx="14">
                  <c:v>183</c:v>
                </c:pt>
                <c:pt idx="15">
                  <c:v>177</c:v>
                </c:pt>
                <c:pt idx="16">
                  <c:v>155</c:v>
                </c:pt>
              </c:numCache>
            </c:numRef>
          </c:val>
          <c:extLst>
            <c:ext xmlns:c16="http://schemas.microsoft.com/office/drawing/2014/chart" uri="{C3380CC4-5D6E-409C-BE32-E72D297353CC}">
              <c16:uniqueId val="{00000001-A8F9-44AB-B13C-C55337383E55}"/>
            </c:ext>
          </c:extLst>
        </c:ser>
        <c:dLbls>
          <c:showLegendKey val="0"/>
          <c:showVal val="0"/>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legend>
      <c:legendPos val="b"/>
      <c:overlay val="0"/>
      <c:txPr>
        <a:bodyPr/>
        <a:lstStyle/>
        <a:p>
          <a:pPr>
            <a:defRPr sz="1000">
              <a:solidFill>
                <a:srgbClr val="6B6464"/>
              </a:solidFill>
            </a:defRPr>
          </a:pPr>
          <a:endParaRPr lang="fr-FR"/>
        </a:p>
      </c:txPr>
    </c:legend>
    <c:plotVisOnly val="1"/>
    <c:dispBlanksAs val="span"/>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2025</c:v>
                </c:pt>
              </c:strCache>
            </c:strRef>
          </c:tx>
          <c:spPr>
            <a:solidFill>
              <a:srgbClr val="DCD5D6"/>
            </a:solidFill>
            <a:effectLst/>
          </c:spPr>
          <c:invertIfNegative val="0"/>
          <c:dPt>
            <c:idx val="0"/>
            <c:invertIfNegative val="0"/>
            <c:bubble3D val="0"/>
            <c:extLst>
              <c:ext xmlns:c16="http://schemas.microsoft.com/office/drawing/2014/chart" uri="{C3380CC4-5D6E-409C-BE32-E72D297353CC}">
                <c16:uniqueId val="{00000001-F97E-424D-BAFF-D445A11EBE9E}"/>
              </c:ext>
            </c:extLst>
          </c:dPt>
          <c:dPt>
            <c:idx val="1"/>
            <c:invertIfNegative val="0"/>
            <c:bubble3D val="0"/>
            <c:extLst>
              <c:ext xmlns:c16="http://schemas.microsoft.com/office/drawing/2014/chart" uri="{C3380CC4-5D6E-409C-BE32-E72D297353CC}">
                <c16:uniqueId val="{00000003-F97E-424D-BAFF-D445A11EBE9E}"/>
              </c:ext>
            </c:extLst>
          </c:dPt>
          <c:dPt>
            <c:idx val="2"/>
            <c:invertIfNegative val="0"/>
            <c:bubble3D val="0"/>
            <c:spPr>
              <a:solidFill>
                <a:srgbClr val="9C2B44"/>
              </a:solidFill>
              <a:effectLst/>
            </c:spPr>
            <c:extLst>
              <c:ext xmlns:c16="http://schemas.microsoft.com/office/drawing/2014/chart" uri="{C3380CC4-5D6E-409C-BE32-E72D297353CC}">
                <c16:uniqueId val="{00000005-F97E-424D-BAFF-D445A11EBE9E}"/>
              </c:ext>
            </c:extLst>
          </c:dPt>
          <c:dPt>
            <c:idx val="3"/>
            <c:invertIfNegative val="0"/>
            <c:bubble3D val="0"/>
            <c:extLst>
              <c:ext xmlns:c16="http://schemas.microsoft.com/office/drawing/2014/chart" uri="{C3380CC4-5D6E-409C-BE32-E72D297353CC}">
                <c16:uniqueId val="{00000007-F97E-424D-BAFF-D445A11EBE9E}"/>
              </c:ext>
            </c:extLst>
          </c:dPt>
          <c:dPt>
            <c:idx val="4"/>
            <c:invertIfNegative val="0"/>
            <c:bubble3D val="0"/>
            <c:extLst>
              <c:ext xmlns:c16="http://schemas.microsoft.com/office/drawing/2014/chart" uri="{C3380CC4-5D6E-409C-BE32-E72D297353CC}">
                <c16:uniqueId val="{00000009-F97E-424D-BAFF-D445A11EBE9E}"/>
              </c:ext>
            </c:extLst>
          </c:dPt>
          <c:dPt>
            <c:idx val="5"/>
            <c:invertIfNegative val="0"/>
            <c:bubble3D val="0"/>
            <c:extLst>
              <c:ext xmlns:c16="http://schemas.microsoft.com/office/drawing/2014/chart" uri="{C3380CC4-5D6E-409C-BE32-E72D297353CC}">
                <c16:uniqueId val="{0000000B-F97E-424D-BAFF-D445A11EBE9E}"/>
              </c:ext>
            </c:extLst>
          </c:dPt>
          <c:dPt>
            <c:idx val="6"/>
            <c:invertIfNegative val="0"/>
            <c:bubble3D val="0"/>
            <c:extLst>
              <c:ext xmlns:c16="http://schemas.microsoft.com/office/drawing/2014/chart" uri="{C3380CC4-5D6E-409C-BE32-E72D297353CC}">
                <c16:uniqueId val="{0000000D-F97E-424D-BAFF-D445A11EBE9E}"/>
              </c:ext>
            </c:extLst>
          </c:dPt>
          <c:dPt>
            <c:idx val="7"/>
            <c:invertIfNegative val="0"/>
            <c:bubble3D val="0"/>
            <c:extLst>
              <c:ext xmlns:c16="http://schemas.microsoft.com/office/drawing/2014/chart" uri="{C3380CC4-5D6E-409C-BE32-E72D297353CC}">
                <c16:uniqueId val="{0000000F-F97E-424D-BAFF-D445A11EBE9E}"/>
              </c:ext>
            </c:extLst>
          </c:dPt>
          <c:dPt>
            <c:idx val="8"/>
            <c:invertIfNegative val="0"/>
            <c:bubble3D val="0"/>
            <c:extLst>
              <c:ext xmlns:c16="http://schemas.microsoft.com/office/drawing/2014/chart" uri="{C3380CC4-5D6E-409C-BE32-E72D297353CC}">
                <c16:uniqueId val="{00000011-F97E-424D-BAFF-D445A11EBE9E}"/>
              </c:ext>
            </c:extLst>
          </c:dPt>
          <c:dPt>
            <c:idx val="9"/>
            <c:invertIfNegative val="0"/>
            <c:bubble3D val="0"/>
            <c:extLst>
              <c:ext xmlns:c16="http://schemas.microsoft.com/office/drawing/2014/chart" uri="{C3380CC4-5D6E-409C-BE32-E72D297353CC}">
                <c16:uniqueId val="{00000013-F97E-424D-BAFF-D445A11EBE9E}"/>
              </c:ext>
            </c:extLst>
          </c:dPt>
          <c:dPt>
            <c:idx val="10"/>
            <c:invertIfNegative val="0"/>
            <c:bubble3D val="0"/>
            <c:extLst>
              <c:ext xmlns:c16="http://schemas.microsoft.com/office/drawing/2014/chart" uri="{C3380CC4-5D6E-409C-BE32-E72D297353CC}">
                <c16:uniqueId val="{00000015-F97E-424D-BAFF-D445A11EBE9E}"/>
              </c:ext>
            </c:extLst>
          </c:dPt>
          <c:dPt>
            <c:idx val="11"/>
            <c:invertIfNegative val="0"/>
            <c:bubble3D val="0"/>
            <c:extLst>
              <c:ext xmlns:c16="http://schemas.microsoft.com/office/drawing/2014/chart" uri="{C3380CC4-5D6E-409C-BE32-E72D297353CC}">
                <c16:uniqueId val="{00000017-F97E-424D-BAFF-D445A11EBE9E}"/>
              </c:ext>
            </c:extLst>
          </c:dPt>
          <c:dPt>
            <c:idx val="12"/>
            <c:invertIfNegative val="0"/>
            <c:bubble3D val="0"/>
            <c:extLst>
              <c:ext xmlns:c16="http://schemas.microsoft.com/office/drawing/2014/chart" uri="{C3380CC4-5D6E-409C-BE32-E72D297353CC}">
                <c16:uniqueId val="{00000019-F97E-424D-BAFF-D445A11EBE9E}"/>
              </c:ext>
            </c:extLst>
          </c:dPt>
          <c:dPt>
            <c:idx val="13"/>
            <c:invertIfNegative val="0"/>
            <c:bubble3D val="0"/>
            <c:extLst>
              <c:ext xmlns:c16="http://schemas.microsoft.com/office/drawing/2014/chart" uri="{C3380CC4-5D6E-409C-BE32-E72D297353CC}">
                <c16:uniqueId val="{0000001B-F97E-424D-BAFF-D445A11EBE9E}"/>
              </c:ext>
            </c:extLst>
          </c:dPt>
          <c:dPt>
            <c:idx val="14"/>
            <c:invertIfNegative val="0"/>
            <c:bubble3D val="0"/>
            <c:extLst>
              <c:ext xmlns:c16="http://schemas.microsoft.com/office/drawing/2014/chart" uri="{C3380CC4-5D6E-409C-BE32-E72D297353CC}">
                <c16:uniqueId val="{0000001D-F97E-424D-BAFF-D445A11EBE9E}"/>
              </c:ext>
            </c:extLst>
          </c:dPt>
          <c:dPt>
            <c:idx val="15"/>
            <c:invertIfNegative val="0"/>
            <c:bubble3D val="0"/>
            <c:extLst>
              <c:ext xmlns:c16="http://schemas.microsoft.com/office/drawing/2014/chart" uri="{C3380CC4-5D6E-409C-BE32-E72D297353CC}">
                <c16:uniqueId val="{0000001F-F97E-424D-BAFF-D445A11EBE9E}"/>
              </c:ext>
            </c:extLst>
          </c:dPt>
          <c:dPt>
            <c:idx val="16"/>
            <c:invertIfNegative val="0"/>
            <c:bubble3D val="0"/>
            <c:extLst>
              <c:ext xmlns:c16="http://schemas.microsoft.com/office/drawing/2014/chart" uri="{C3380CC4-5D6E-409C-BE32-E72D297353CC}">
                <c16:uniqueId val="{00000021-F97E-424D-BAFF-D445A11EBE9E}"/>
              </c:ext>
            </c:extLst>
          </c:dPt>
          <c:dLbls>
            <c:numFmt formatCode="#,##0" sourceLinked="0"/>
            <c:spPr>
              <a:noFill/>
              <a:ln>
                <a:noFill/>
              </a:ln>
              <a:effectLst/>
            </c:spPr>
            <c:txPr>
              <a:bodyPr/>
              <a:lstStyle/>
              <a:p>
                <a:pPr>
                  <a:defRPr sz="750" b="0" i="0" u="none" strike="noStrike">
                    <a:solidFill>
                      <a:srgbClr val="6B6464"/>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Saint-Julien-en-Genevois</c:v>
                </c:pt>
                <c:pt idx="1">
                  <c:v>Viry</c:v>
                </c:pt>
                <c:pt idx="2">
                  <c:v>Archamps</c:v>
                </c:pt>
                <c:pt idx="3">
                  <c:v>Vulbens</c:v>
                </c:pt>
                <c:pt idx="4">
                  <c:v>Valleiry</c:v>
                </c:pt>
                <c:pt idx="5">
                  <c:v>Dingy-en-Vuache</c:v>
                </c:pt>
                <c:pt idx="6">
                  <c:v>Collonges-sous-Salève</c:v>
                </c:pt>
                <c:pt idx="7">
                  <c:v>Bossey</c:v>
                </c:pt>
                <c:pt idx="8">
                  <c:v>Chênex</c:v>
                </c:pt>
                <c:pt idx="9">
                  <c:v>Jonzier-Épagny</c:v>
                </c:pt>
                <c:pt idx="10">
                  <c:v>Neydens</c:v>
                </c:pt>
                <c:pt idx="11">
                  <c:v>Savigny</c:v>
                </c:pt>
                <c:pt idx="12">
                  <c:v>Vers</c:v>
                </c:pt>
                <c:pt idx="13">
                  <c:v>Chevrier</c:v>
                </c:pt>
                <c:pt idx="14">
                  <c:v>Feigères</c:v>
                </c:pt>
                <c:pt idx="15">
                  <c:v>Présilly</c:v>
                </c:pt>
                <c:pt idx="16">
                  <c:v>Beaumont</c:v>
                </c:pt>
              </c:strCache>
            </c:strRef>
          </c:cat>
          <c:val>
            <c:numRef>
              <c:f>Sheet1!$B$2:$B$18</c:f>
              <c:numCache>
                <c:formatCode>General</c:formatCode>
                <c:ptCount val="17"/>
                <c:pt idx="0">
                  <c:v>672</c:v>
                </c:pt>
                <c:pt idx="1">
                  <c:v>671</c:v>
                </c:pt>
                <c:pt idx="2">
                  <c:v>582</c:v>
                </c:pt>
                <c:pt idx="3">
                  <c:v>507</c:v>
                </c:pt>
                <c:pt idx="4">
                  <c:v>500</c:v>
                </c:pt>
                <c:pt idx="5">
                  <c:v>442</c:v>
                </c:pt>
                <c:pt idx="6">
                  <c:v>434</c:v>
                </c:pt>
                <c:pt idx="7">
                  <c:v>429</c:v>
                </c:pt>
                <c:pt idx="8">
                  <c:v>428</c:v>
                </c:pt>
                <c:pt idx="9">
                  <c:v>410</c:v>
                </c:pt>
                <c:pt idx="10">
                  <c:v>392</c:v>
                </c:pt>
                <c:pt idx="11">
                  <c:v>383</c:v>
                </c:pt>
                <c:pt idx="12">
                  <c:v>375</c:v>
                </c:pt>
                <c:pt idx="13">
                  <c:v>343</c:v>
                </c:pt>
                <c:pt idx="14">
                  <c:v>293</c:v>
                </c:pt>
                <c:pt idx="15">
                  <c:v>269</c:v>
                </c:pt>
                <c:pt idx="16">
                  <c:v>230</c:v>
                </c:pt>
              </c:numCache>
            </c:numRef>
          </c:val>
          <c:extLst>
            <c:ext xmlns:c16="http://schemas.microsoft.com/office/drawing/2014/chart" uri="{C3380CC4-5D6E-409C-BE32-E72D297353CC}">
              <c16:uniqueId val="{00000022-F97E-424D-BAFF-D445A11EBE9E}"/>
            </c:ext>
          </c:extLst>
        </c:ser>
        <c:dLbls>
          <c:showLegendKey val="0"/>
          <c:showVal val="1"/>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2019</c:v>
                </c:pt>
              </c:strCache>
            </c:strRef>
          </c:tx>
          <c:spPr>
            <a:solidFill>
              <a:srgbClr val="DCD5D6"/>
            </a:solidFill>
            <a:effectLst/>
          </c:spPr>
          <c:invertIfNegative val="0"/>
          <c:cat>
            <c:strRef>
              <c:f>Sheet1!$A$2:$A$18</c:f>
              <c:strCache>
                <c:ptCount val="17"/>
                <c:pt idx="0">
                  <c:v>Saint-Julien-en-Genevois</c:v>
                </c:pt>
                <c:pt idx="1">
                  <c:v>Viry</c:v>
                </c:pt>
                <c:pt idx="2">
                  <c:v>Archamps</c:v>
                </c:pt>
                <c:pt idx="3">
                  <c:v>Vulbens</c:v>
                </c:pt>
                <c:pt idx="4">
                  <c:v>Valleiry</c:v>
                </c:pt>
                <c:pt idx="5">
                  <c:v>Dingy-en-Vuache</c:v>
                </c:pt>
                <c:pt idx="6">
                  <c:v>Collonges-sous-Salève</c:v>
                </c:pt>
                <c:pt idx="7">
                  <c:v>Bossey</c:v>
                </c:pt>
                <c:pt idx="8">
                  <c:v>Chênex</c:v>
                </c:pt>
                <c:pt idx="9">
                  <c:v>Jonzier-Épagny</c:v>
                </c:pt>
                <c:pt idx="10">
                  <c:v>Neydens</c:v>
                </c:pt>
                <c:pt idx="11">
                  <c:v>Savigny</c:v>
                </c:pt>
                <c:pt idx="12">
                  <c:v>Vers</c:v>
                </c:pt>
                <c:pt idx="13">
                  <c:v>Chevrier</c:v>
                </c:pt>
                <c:pt idx="14">
                  <c:v>Feigères</c:v>
                </c:pt>
                <c:pt idx="15">
                  <c:v>Présilly</c:v>
                </c:pt>
                <c:pt idx="16">
                  <c:v>Beaumont</c:v>
                </c:pt>
              </c:strCache>
            </c:strRef>
          </c:cat>
          <c:val>
            <c:numRef>
              <c:f>Sheet1!$B$2:$B$18</c:f>
              <c:numCache>
                <c:formatCode>General</c:formatCode>
                <c:ptCount val="17"/>
                <c:pt idx="0">
                  <c:v>514</c:v>
                </c:pt>
                <c:pt idx="1">
                  <c:v>485</c:v>
                </c:pt>
                <c:pt idx="2">
                  <c:v>295</c:v>
                </c:pt>
                <c:pt idx="3">
                  <c:v>219</c:v>
                </c:pt>
                <c:pt idx="4">
                  <c:v>429</c:v>
                </c:pt>
                <c:pt idx="5">
                  <c:v>267</c:v>
                </c:pt>
                <c:pt idx="6">
                  <c:v>297</c:v>
                </c:pt>
                <c:pt idx="7">
                  <c:v>319</c:v>
                </c:pt>
                <c:pt idx="8">
                  <c:v>284</c:v>
                </c:pt>
                <c:pt idx="9">
                  <c:v>205</c:v>
                </c:pt>
                <c:pt idx="10">
                  <c:v>369</c:v>
                </c:pt>
                <c:pt idx="11">
                  <c:v>185</c:v>
                </c:pt>
                <c:pt idx="12">
                  <c:v>343</c:v>
                </c:pt>
                <c:pt idx="13">
                  <c:v>270</c:v>
                </c:pt>
                <c:pt idx="14">
                  <c:v>238</c:v>
                </c:pt>
                <c:pt idx="15">
                  <c:v>239</c:v>
                </c:pt>
                <c:pt idx="16">
                  <c:v>131</c:v>
                </c:pt>
              </c:numCache>
            </c:numRef>
          </c:val>
          <c:extLst>
            <c:ext xmlns:c16="http://schemas.microsoft.com/office/drawing/2014/chart" uri="{C3380CC4-5D6E-409C-BE32-E72D297353CC}">
              <c16:uniqueId val="{00000000-FBFA-42B7-8B15-4349025983BC}"/>
            </c:ext>
          </c:extLst>
        </c:ser>
        <c:ser>
          <c:idx val="1"/>
          <c:order val="1"/>
          <c:tx>
            <c:strRef>
              <c:f>Sheet1!$C$1</c:f>
              <c:strCache>
                <c:ptCount val="1"/>
                <c:pt idx="0">
                  <c:v>2025</c:v>
                </c:pt>
              </c:strCache>
            </c:strRef>
          </c:tx>
          <c:spPr>
            <a:solidFill>
              <a:srgbClr val="9C2B44"/>
            </a:solidFill>
            <a:effectLst/>
          </c:spPr>
          <c:invertIfNegative val="0"/>
          <c:cat>
            <c:strRef>
              <c:f>Sheet1!$A$2:$A$18</c:f>
              <c:strCache>
                <c:ptCount val="17"/>
                <c:pt idx="0">
                  <c:v>Saint-Julien-en-Genevois</c:v>
                </c:pt>
                <c:pt idx="1">
                  <c:v>Viry</c:v>
                </c:pt>
                <c:pt idx="2">
                  <c:v>Archamps</c:v>
                </c:pt>
                <c:pt idx="3">
                  <c:v>Vulbens</c:v>
                </c:pt>
                <c:pt idx="4">
                  <c:v>Valleiry</c:v>
                </c:pt>
                <c:pt idx="5">
                  <c:v>Dingy-en-Vuache</c:v>
                </c:pt>
                <c:pt idx="6">
                  <c:v>Collonges-sous-Salève</c:v>
                </c:pt>
                <c:pt idx="7">
                  <c:v>Bossey</c:v>
                </c:pt>
                <c:pt idx="8">
                  <c:v>Chênex</c:v>
                </c:pt>
                <c:pt idx="9">
                  <c:v>Jonzier-Épagny</c:v>
                </c:pt>
                <c:pt idx="10">
                  <c:v>Neydens</c:v>
                </c:pt>
                <c:pt idx="11">
                  <c:v>Savigny</c:v>
                </c:pt>
                <c:pt idx="12">
                  <c:v>Vers</c:v>
                </c:pt>
                <c:pt idx="13">
                  <c:v>Chevrier</c:v>
                </c:pt>
                <c:pt idx="14">
                  <c:v>Feigères</c:v>
                </c:pt>
                <c:pt idx="15">
                  <c:v>Présilly</c:v>
                </c:pt>
                <c:pt idx="16">
                  <c:v>Beaumont</c:v>
                </c:pt>
              </c:strCache>
            </c:strRef>
          </c:cat>
          <c:val>
            <c:numRef>
              <c:f>Sheet1!$C$2:$C$18</c:f>
              <c:numCache>
                <c:formatCode>General</c:formatCode>
                <c:ptCount val="17"/>
                <c:pt idx="0">
                  <c:v>672</c:v>
                </c:pt>
                <c:pt idx="1">
                  <c:v>671</c:v>
                </c:pt>
                <c:pt idx="2">
                  <c:v>582</c:v>
                </c:pt>
                <c:pt idx="3">
                  <c:v>507</c:v>
                </c:pt>
                <c:pt idx="4">
                  <c:v>500</c:v>
                </c:pt>
                <c:pt idx="5">
                  <c:v>442</c:v>
                </c:pt>
                <c:pt idx="6">
                  <c:v>434</c:v>
                </c:pt>
                <c:pt idx="7">
                  <c:v>429</c:v>
                </c:pt>
                <c:pt idx="8">
                  <c:v>428</c:v>
                </c:pt>
                <c:pt idx="9">
                  <c:v>410</c:v>
                </c:pt>
                <c:pt idx="10">
                  <c:v>392</c:v>
                </c:pt>
                <c:pt idx="11">
                  <c:v>383</c:v>
                </c:pt>
                <c:pt idx="12">
                  <c:v>375</c:v>
                </c:pt>
                <c:pt idx="13">
                  <c:v>343</c:v>
                </c:pt>
                <c:pt idx="14">
                  <c:v>293</c:v>
                </c:pt>
                <c:pt idx="15">
                  <c:v>269</c:v>
                </c:pt>
                <c:pt idx="16">
                  <c:v>230</c:v>
                </c:pt>
              </c:numCache>
            </c:numRef>
          </c:val>
          <c:extLst>
            <c:ext xmlns:c16="http://schemas.microsoft.com/office/drawing/2014/chart" uri="{C3380CC4-5D6E-409C-BE32-E72D297353CC}">
              <c16:uniqueId val="{00000001-FBFA-42B7-8B15-4349025983BC}"/>
            </c:ext>
          </c:extLst>
        </c:ser>
        <c:dLbls>
          <c:showLegendKey val="0"/>
          <c:showVal val="0"/>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legend>
      <c:legendPos val="b"/>
      <c:overlay val="0"/>
      <c:txPr>
        <a:bodyPr/>
        <a:lstStyle/>
        <a:p>
          <a:pPr>
            <a:defRPr sz="1000">
              <a:solidFill>
                <a:srgbClr val="6B6464"/>
              </a:solidFill>
            </a:defRPr>
          </a:pPr>
          <a:endParaRPr lang="fr-FR"/>
        </a:p>
      </c:txPr>
    </c:legend>
    <c:plotVisOnly val="1"/>
    <c:dispBlanksAs val="span"/>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2025</c:v>
                </c:pt>
              </c:strCache>
            </c:strRef>
          </c:tx>
          <c:spPr>
            <a:solidFill>
              <a:srgbClr val="9C2B44"/>
            </a:solidFill>
            <a:effectLst/>
          </c:spPr>
          <c:invertIfNegative val="0"/>
          <c:dPt>
            <c:idx val="0"/>
            <c:invertIfNegative val="0"/>
            <c:bubble3D val="0"/>
            <c:extLst>
              <c:ext xmlns:c16="http://schemas.microsoft.com/office/drawing/2014/chart" uri="{C3380CC4-5D6E-409C-BE32-E72D297353CC}">
                <c16:uniqueId val="{00000001-3D96-4687-9EF5-47DA9A43DAB4}"/>
              </c:ext>
            </c:extLst>
          </c:dPt>
          <c:dPt>
            <c:idx val="1"/>
            <c:invertIfNegative val="0"/>
            <c:bubble3D val="0"/>
            <c:spPr>
              <a:solidFill>
                <a:srgbClr val="DCD5D6"/>
              </a:solidFill>
              <a:effectLst/>
            </c:spPr>
            <c:extLst>
              <c:ext xmlns:c16="http://schemas.microsoft.com/office/drawing/2014/chart" uri="{C3380CC4-5D6E-409C-BE32-E72D297353CC}">
                <c16:uniqueId val="{00000003-3D96-4687-9EF5-47DA9A43DAB4}"/>
              </c:ext>
            </c:extLst>
          </c:dPt>
          <c:dPt>
            <c:idx val="2"/>
            <c:invertIfNegative val="0"/>
            <c:bubble3D val="0"/>
            <c:spPr>
              <a:solidFill>
                <a:srgbClr val="DCD5D6"/>
              </a:solidFill>
              <a:effectLst/>
            </c:spPr>
            <c:extLst>
              <c:ext xmlns:c16="http://schemas.microsoft.com/office/drawing/2014/chart" uri="{C3380CC4-5D6E-409C-BE32-E72D297353CC}">
                <c16:uniqueId val="{00000005-3D96-4687-9EF5-47DA9A43DAB4}"/>
              </c:ext>
            </c:extLst>
          </c:dPt>
          <c:dPt>
            <c:idx val="3"/>
            <c:invertIfNegative val="0"/>
            <c:bubble3D val="0"/>
            <c:spPr>
              <a:solidFill>
                <a:srgbClr val="DCD5D6"/>
              </a:solidFill>
              <a:effectLst/>
            </c:spPr>
            <c:extLst>
              <c:ext xmlns:c16="http://schemas.microsoft.com/office/drawing/2014/chart" uri="{C3380CC4-5D6E-409C-BE32-E72D297353CC}">
                <c16:uniqueId val="{00000007-3D96-4687-9EF5-47DA9A43DAB4}"/>
              </c:ext>
            </c:extLst>
          </c:dPt>
          <c:dPt>
            <c:idx val="4"/>
            <c:invertIfNegative val="0"/>
            <c:bubble3D val="0"/>
            <c:spPr>
              <a:solidFill>
                <a:srgbClr val="DCD5D6"/>
              </a:solidFill>
              <a:effectLst/>
            </c:spPr>
            <c:extLst>
              <c:ext xmlns:c16="http://schemas.microsoft.com/office/drawing/2014/chart" uri="{C3380CC4-5D6E-409C-BE32-E72D297353CC}">
                <c16:uniqueId val="{00000009-3D96-4687-9EF5-47DA9A43DAB4}"/>
              </c:ext>
            </c:extLst>
          </c:dPt>
          <c:dPt>
            <c:idx val="5"/>
            <c:invertIfNegative val="0"/>
            <c:bubble3D val="0"/>
            <c:spPr>
              <a:solidFill>
                <a:srgbClr val="DCD5D6"/>
              </a:solidFill>
              <a:effectLst/>
            </c:spPr>
            <c:extLst>
              <c:ext xmlns:c16="http://schemas.microsoft.com/office/drawing/2014/chart" uri="{C3380CC4-5D6E-409C-BE32-E72D297353CC}">
                <c16:uniqueId val="{0000000B-3D96-4687-9EF5-47DA9A43DAB4}"/>
              </c:ext>
            </c:extLst>
          </c:dPt>
          <c:dPt>
            <c:idx val="6"/>
            <c:invertIfNegative val="0"/>
            <c:bubble3D val="0"/>
            <c:spPr>
              <a:solidFill>
                <a:srgbClr val="DCD5D6"/>
              </a:solidFill>
              <a:effectLst/>
            </c:spPr>
            <c:extLst>
              <c:ext xmlns:c16="http://schemas.microsoft.com/office/drawing/2014/chart" uri="{C3380CC4-5D6E-409C-BE32-E72D297353CC}">
                <c16:uniqueId val="{0000000D-3D96-4687-9EF5-47DA9A43DAB4}"/>
              </c:ext>
            </c:extLst>
          </c:dPt>
          <c:dPt>
            <c:idx val="7"/>
            <c:invertIfNegative val="0"/>
            <c:bubble3D val="0"/>
            <c:spPr>
              <a:solidFill>
                <a:srgbClr val="DCD5D6"/>
              </a:solidFill>
              <a:effectLst/>
            </c:spPr>
            <c:extLst>
              <c:ext xmlns:c16="http://schemas.microsoft.com/office/drawing/2014/chart" uri="{C3380CC4-5D6E-409C-BE32-E72D297353CC}">
                <c16:uniqueId val="{0000000F-3D96-4687-9EF5-47DA9A43DAB4}"/>
              </c:ext>
            </c:extLst>
          </c:dPt>
          <c:dPt>
            <c:idx val="8"/>
            <c:invertIfNegative val="0"/>
            <c:bubble3D val="0"/>
            <c:spPr>
              <a:solidFill>
                <a:srgbClr val="DCD5D6"/>
              </a:solidFill>
              <a:effectLst/>
            </c:spPr>
            <c:extLst>
              <c:ext xmlns:c16="http://schemas.microsoft.com/office/drawing/2014/chart" uri="{C3380CC4-5D6E-409C-BE32-E72D297353CC}">
                <c16:uniqueId val="{00000011-3D96-4687-9EF5-47DA9A43DAB4}"/>
              </c:ext>
            </c:extLst>
          </c:dPt>
          <c:dPt>
            <c:idx val="9"/>
            <c:invertIfNegative val="0"/>
            <c:bubble3D val="0"/>
            <c:spPr>
              <a:solidFill>
                <a:srgbClr val="DCD5D6"/>
              </a:solidFill>
              <a:effectLst/>
            </c:spPr>
            <c:extLst>
              <c:ext xmlns:c16="http://schemas.microsoft.com/office/drawing/2014/chart" uri="{C3380CC4-5D6E-409C-BE32-E72D297353CC}">
                <c16:uniqueId val="{00000013-3D96-4687-9EF5-47DA9A43DAB4}"/>
              </c:ext>
            </c:extLst>
          </c:dPt>
          <c:dPt>
            <c:idx val="10"/>
            <c:invertIfNegative val="0"/>
            <c:bubble3D val="0"/>
            <c:spPr>
              <a:solidFill>
                <a:srgbClr val="DCD5D6"/>
              </a:solidFill>
              <a:effectLst/>
            </c:spPr>
            <c:extLst>
              <c:ext xmlns:c16="http://schemas.microsoft.com/office/drawing/2014/chart" uri="{C3380CC4-5D6E-409C-BE32-E72D297353CC}">
                <c16:uniqueId val="{00000015-3D96-4687-9EF5-47DA9A43DAB4}"/>
              </c:ext>
            </c:extLst>
          </c:dPt>
          <c:dPt>
            <c:idx val="11"/>
            <c:invertIfNegative val="0"/>
            <c:bubble3D val="0"/>
            <c:spPr>
              <a:solidFill>
                <a:srgbClr val="DCD5D6"/>
              </a:solidFill>
              <a:effectLst/>
            </c:spPr>
            <c:extLst>
              <c:ext xmlns:c16="http://schemas.microsoft.com/office/drawing/2014/chart" uri="{C3380CC4-5D6E-409C-BE32-E72D297353CC}">
                <c16:uniqueId val="{00000017-3D96-4687-9EF5-47DA9A43DAB4}"/>
              </c:ext>
            </c:extLst>
          </c:dPt>
          <c:dPt>
            <c:idx val="12"/>
            <c:invertIfNegative val="0"/>
            <c:bubble3D val="0"/>
            <c:spPr>
              <a:solidFill>
                <a:srgbClr val="DCD5D6"/>
              </a:solidFill>
              <a:effectLst/>
            </c:spPr>
            <c:extLst>
              <c:ext xmlns:c16="http://schemas.microsoft.com/office/drawing/2014/chart" uri="{C3380CC4-5D6E-409C-BE32-E72D297353CC}">
                <c16:uniqueId val="{00000019-3D96-4687-9EF5-47DA9A43DAB4}"/>
              </c:ext>
            </c:extLst>
          </c:dPt>
          <c:dPt>
            <c:idx val="13"/>
            <c:invertIfNegative val="0"/>
            <c:bubble3D val="0"/>
            <c:spPr>
              <a:solidFill>
                <a:srgbClr val="DCD5D6"/>
              </a:solidFill>
              <a:effectLst/>
            </c:spPr>
            <c:extLst>
              <c:ext xmlns:c16="http://schemas.microsoft.com/office/drawing/2014/chart" uri="{C3380CC4-5D6E-409C-BE32-E72D297353CC}">
                <c16:uniqueId val="{0000001B-3D96-4687-9EF5-47DA9A43DAB4}"/>
              </c:ext>
            </c:extLst>
          </c:dPt>
          <c:dPt>
            <c:idx val="14"/>
            <c:invertIfNegative val="0"/>
            <c:bubble3D val="0"/>
            <c:spPr>
              <a:solidFill>
                <a:srgbClr val="DCD5D6"/>
              </a:solidFill>
              <a:effectLst/>
            </c:spPr>
            <c:extLst>
              <c:ext xmlns:c16="http://schemas.microsoft.com/office/drawing/2014/chart" uri="{C3380CC4-5D6E-409C-BE32-E72D297353CC}">
                <c16:uniqueId val="{0000001D-3D96-4687-9EF5-47DA9A43DAB4}"/>
              </c:ext>
            </c:extLst>
          </c:dPt>
          <c:dPt>
            <c:idx val="15"/>
            <c:invertIfNegative val="0"/>
            <c:bubble3D val="0"/>
            <c:spPr>
              <a:solidFill>
                <a:srgbClr val="DCD5D6"/>
              </a:solidFill>
              <a:effectLst/>
            </c:spPr>
            <c:extLst>
              <c:ext xmlns:c16="http://schemas.microsoft.com/office/drawing/2014/chart" uri="{C3380CC4-5D6E-409C-BE32-E72D297353CC}">
                <c16:uniqueId val="{0000001F-3D96-4687-9EF5-47DA9A43DAB4}"/>
              </c:ext>
            </c:extLst>
          </c:dPt>
          <c:dPt>
            <c:idx val="16"/>
            <c:invertIfNegative val="0"/>
            <c:bubble3D val="0"/>
            <c:spPr>
              <a:solidFill>
                <a:srgbClr val="DCD5D6"/>
              </a:solidFill>
              <a:effectLst/>
            </c:spPr>
            <c:extLst>
              <c:ext xmlns:c16="http://schemas.microsoft.com/office/drawing/2014/chart" uri="{C3380CC4-5D6E-409C-BE32-E72D297353CC}">
                <c16:uniqueId val="{00000021-3D96-4687-9EF5-47DA9A43DAB4}"/>
              </c:ext>
            </c:extLst>
          </c:dPt>
          <c:dLbls>
            <c:numFmt formatCode="#,##0" sourceLinked="0"/>
            <c:spPr>
              <a:noFill/>
              <a:ln>
                <a:noFill/>
              </a:ln>
              <a:effectLst/>
            </c:spPr>
            <c:txPr>
              <a:bodyPr/>
              <a:lstStyle/>
              <a:p>
                <a:pPr>
                  <a:defRPr sz="750" b="0" i="0" u="none" strike="noStrike">
                    <a:solidFill>
                      <a:srgbClr val="6B6464"/>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Archamps</c:v>
                </c:pt>
                <c:pt idx="1">
                  <c:v>Chevrier</c:v>
                </c:pt>
                <c:pt idx="2">
                  <c:v>Beaumont</c:v>
                </c:pt>
                <c:pt idx="3">
                  <c:v>Saint-Julien-en-Genevois</c:v>
                </c:pt>
                <c:pt idx="4">
                  <c:v>Collonges-sous-Salève</c:v>
                </c:pt>
                <c:pt idx="5">
                  <c:v>Dingy-en-Vuache</c:v>
                </c:pt>
                <c:pt idx="6">
                  <c:v>Neydens</c:v>
                </c:pt>
                <c:pt idx="7">
                  <c:v>Vulbens</c:v>
                </c:pt>
                <c:pt idx="8">
                  <c:v>Jonzier-Épagny</c:v>
                </c:pt>
                <c:pt idx="9">
                  <c:v>Bossey</c:v>
                </c:pt>
                <c:pt idx="10">
                  <c:v>Vers</c:v>
                </c:pt>
                <c:pt idx="11">
                  <c:v>Chênex</c:v>
                </c:pt>
                <c:pt idx="12">
                  <c:v>Savigny</c:v>
                </c:pt>
                <c:pt idx="13">
                  <c:v>Feigères</c:v>
                </c:pt>
                <c:pt idx="14">
                  <c:v>Viry</c:v>
                </c:pt>
                <c:pt idx="15">
                  <c:v>Valleiry</c:v>
                </c:pt>
                <c:pt idx="16">
                  <c:v>Présilly</c:v>
                </c:pt>
              </c:strCache>
            </c:strRef>
          </c:cat>
          <c:val>
            <c:numRef>
              <c:f>Sheet1!$B$2:$B$18</c:f>
              <c:numCache>
                <c:formatCode>General</c:formatCode>
                <c:ptCount val="17"/>
                <c:pt idx="0">
                  <c:v>3006</c:v>
                </c:pt>
                <c:pt idx="1">
                  <c:v>2624</c:v>
                </c:pt>
                <c:pt idx="2">
                  <c:v>1643</c:v>
                </c:pt>
                <c:pt idx="3">
                  <c:v>1635</c:v>
                </c:pt>
                <c:pt idx="4">
                  <c:v>1563</c:v>
                </c:pt>
                <c:pt idx="5">
                  <c:v>1433</c:v>
                </c:pt>
                <c:pt idx="6">
                  <c:v>1401</c:v>
                </c:pt>
                <c:pt idx="7">
                  <c:v>1394</c:v>
                </c:pt>
                <c:pt idx="8">
                  <c:v>1381</c:v>
                </c:pt>
                <c:pt idx="9">
                  <c:v>1349</c:v>
                </c:pt>
                <c:pt idx="10">
                  <c:v>1047</c:v>
                </c:pt>
                <c:pt idx="11">
                  <c:v>1016</c:v>
                </c:pt>
                <c:pt idx="12">
                  <c:v>972</c:v>
                </c:pt>
                <c:pt idx="13">
                  <c:v>681</c:v>
                </c:pt>
                <c:pt idx="14">
                  <c:v>614</c:v>
                </c:pt>
                <c:pt idx="15">
                  <c:v>503</c:v>
                </c:pt>
                <c:pt idx="16">
                  <c:v>443</c:v>
                </c:pt>
              </c:numCache>
            </c:numRef>
          </c:val>
          <c:extLst>
            <c:ext xmlns:c16="http://schemas.microsoft.com/office/drawing/2014/chart" uri="{C3380CC4-5D6E-409C-BE32-E72D297353CC}">
              <c16:uniqueId val="{00000022-3D96-4687-9EF5-47DA9A43DAB4}"/>
            </c:ext>
          </c:extLst>
        </c:ser>
        <c:dLbls>
          <c:showLegendKey val="0"/>
          <c:showVal val="1"/>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2019</c:v>
                </c:pt>
              </c:strCache>
            </c:strRef>
          </c:tx>
          <c:spPr>
            <a:solidFill>
              <a:srgbClr val="DCD5D6"/>
            </a:solidFill>
            <a:effectLst/>
          </c:spPr>
          <c:invertIfNegative val="0"/>
          <c:cat>
            <c:strRef>
              <c:f>Sheet1!$A$2:$A$18</c:f>
              <c:strCache>
                <c:ptCount val="17"/>
                <c:pt idx="0">
                  <c:v>Archamps</c:v>
                </c:pt>
                <c:pt idx="1">
                  <c:v>Chevrier</c:v>
                </c:pt>
                <c:pt idx="2">
                  <c:v>Beaumont</c:v>
                </c:pt>
                <c:pt idx="3">
                  <c:v>Saint-Julien-en-Genevois</c:v>
                </c:pt>
                <c:pt idx="4">
                  <c:v>Collonges-sous-Salève</c:v>
                </c:pt>
                <c:pt idx="5">
                  <c:v>Dingy-en-Vuache</c:v>
                </c:pt>
                <c:pt idx="6">
                  <c:v>Neydens</c:v>
                </c:pt>
                <c:pt idx="7">
                  <c:v>Vulbens</c:v>
                </c:pt>
                <c:pt idx="8">
                  <c:v>Jonzier-Épagny</c:v>
                </c:pt>
                <c:pt idx="9">
                  <c:v>Bossey</c:v>
                </c:pt>
                <c:pt idx="10">
                  <c:v>Vers</c:v>
                </c:pt>
                <c:pt idx="11">
                  <c:v>Chênex</c:v>
                </c:pt>
                <c:pt idx="12">
                  <c:v>Savigny</c:v>
                </c:pt>
                <c:pt idx="13">
                  <c:v>Feigères</c:v>
                </c:pt>
                <c:pt idx="14">
                  <c:v>Viry</c:v>
                </c:pt>
                <c:pt idx="15">
                  <c:v>Valleiry</c:v>
                </c:pt>
                <c:pt idx="16">
                  <c:v>Présilly</c:v>
                </c:pt>
              </c:strCache>
            </c:strRef>
          </c:cat>
          <c:val>
            <c:numRef>
              <c:f>Sheet1!$B$2:$B$18</c:f>
              <c:numCache>
                <c:formatCode>General</c:formatCode>
                <c:ptCount val="17"/>
                <c:pt idx="0">
                  <c:v>1149</c:v>
                </c:pt>
                <c:pt idx="1">
                  <c:v>2032</c:v>
                </c:pt>
                <c:pt idx="2">
                  <c:v>912</c:v>
                </c:pt>
                <c:pt idx="3">
                  <c:v>1403</c:v>
                </c:pt>
                <c:pt idx="4">
                  <c:v>1244</c:v>
                </c:pt>
                <c:pt idx="5">
                  <c:v>1486</c:v>
                </c:pt>
                <c:pt idx="6">
                  <c:v>2375</c:v>
                </c:pt>
                <c:pt idx="7">
                  <c:v>2130</c:v>
                </c:pt>
                <c:pt idx="8">
                  <c:v>2065</c:v>
                </c:pt>
                <c:pt idx="9">
                  <c:v>1706</c:v>
                </c:pt>
                <c:pt idx="10">
                  <c:v>1289</c:v>
                </c:pt>
                <c:pt idx="11">
                  <c:v>1283</c:v>
                </c:pt>
                <c:pt idx="12">
                  <c:v>1124</c:v>
                </c:pt>
                <c:pt idx="13">
                  <c:v>1635</c:v>
                </c:pt>
                <c:pt idx="14">
                  <c:v>1325</c:v>
                </c:pt>
                <c:pt idx="15">
                  <c:v>1061</c:v>
                </c:pt>
                <c:pt idx="16">
                  <c:v>1273</c:v>
                </c:pt>
              </c:numCache>
            </c:numRef>
          </c:val>
          <c:extLst>
            <c:ext xmlns:c16="http://schemas.microsoft.com/office/drawing/2014/chart" uri="{C3380CC4-5D6E-409C-BE32-E72D297353CC}">
              <c16:uniqueId val="{00000000-A99C-42DE-A6FE-B7F043033F16}"/>
            </c:ext>
          </c:extLst>
        </c:ser>
        <c:ser>
          <c:idx val="1"/>
          <c:order val="1"/>
          <c:tx>
            <c:strRef>
              <c:f>Sheet1!$C$1</c:f>
              <c:strCache>
                <c:ptCount val="1"/>
                <c:pt idx="0">
                  <c:v>2025</c:v>
                </c:pt>
              </c:strCache>
            </c:strRef>
          </c:tx>
          <c:spPr>
            <a:solidFill>
              <a:srgbClr val="9C2B44"/>
            </a:solidFill>
            <a:effectLst/>
          </c:spPr>
          <c:invertIfNegative val="0"/>
          <c:cat>
            <c:strRef>
              <c:f>Sheet1!$A$2:$A$18</c:f>
              <c:strCache>
                <c:ptCount val="17"/>
                <c:pt idx="0">
                  <c:v>Archamps</c:v>
                </c:pt>
                <c:pt idx="1">
                  <c:v>Chevrier</c:v>
                </c:pt>
                <c:pt idx="2">
                  <c:v>Beaumont</c:v>
                </c:pt>
                <c:pt idx="3">
                  <c:v>Saint-Julien-en-Genevois</c:v>
                </c:pt>
                <c:pt idx="4">
                  <c:v>Collonges-sous-Salève</c:v>
                </c:pt>
                <c:pt idx="5">
                  <c:v>Dingy-en-Vuache</c:v>
                </c:pt>
                <c:pt idx="6">
                  <c:v>Neydens</c:v>
                </c:pt>
                <c:pt idx="7">
                  <c:v>Vulbens</c:v>
                </c:pt>
                <c:pt idx="8">
                  <c:v>Jonzier-Épagny</c:v>
                </c:pt>
                <c:pt idx="9">
                  <c:v>Bossey</c:v>
                </c:pt>
                <c:pt idx="10">
                  <c:v>Vers</c:v>
                </c:pt>
                <c:pt idx="11">
                  <c:v>Chênex</c:v>
                </c:pt>
                <c:pt idx="12">
                  <c:v>Savigny</c:v>
                </c:pt>
                <c:pt idx="13">
                  <c:v>Feigères</c:v>
                </c:pt>
                <c:pt idx="14">
                  <c:v>Viry</c:v>
                </c:pt>
                <c:pt idx="15">
                  <c:v>Valleiry</c:v>
                </c:pt>
                <c:pt idx="16">
                  <c:v>Présilly</c:v>
                </c:pt>
              </c:strCache>
            </c:strRef>
          </c:cat>
          <c:val>
            <c:numRef>
              <c:f>Sheet1!$C$2:$C$18</c:f>
              <c:numCache>
                <c:formatCode>General</c:formatCode>
                <c:ptCount val="17"/>
                <c:pt idx="0">
                  <c:v>3006</c:v>
                </c:pt>
                <c:pt idx="1">
                  <c:v>2624</c:v>
                </c:pt>
                <c:pt idx="2">
                  <c:v>1643</c:v>
                </c:pt>
                <c:pt idx="3">
                  <c:v>1635</c:v>
                </c:pt>
                <c:pt idx="4">
                  <c:v>1563</c:v>
                </c:pt>
                <c:pt idx="5">
                  <c:v>1433</c:v>
                </c:pt>
                <c:pt idx="6">
                  <c:v>1401</c:v>
                </c:pt>
                <c:pt idx="7">
                  <c:v>1394</c:v>
                </c:pt>
                <c:pt idx="8">
                  <c:v>1381</c:v>
                </c:pt>
                <c:pt idx="9">
                  <c:v>1349</c:v>
                </c:pt>
                <c:pt idx="10">
                  <c:v>1047</c:v>
                </c:pt>
                <c:pt idx="11">
                  <c:v>1016</c:v>
                </c:pt>
                <c:pt idx="12">
                  <c:v>972</c:v>
                </c:pt>
                <c:pt idx="13">
                  <c:v>681</c:v>
                </c:pt>
                <c:pt idx="14">
                  <c:v>614</c:v>
                </c:pt>
                <c:pt idx="15">
                  <c:v>503</c:v>
                </c:pt>
                <c:pt idx="16">
                  <c:v>443</c:v>
                </c:pt>
              </c:numCache>
            </c:numRef>
          </c:val>
          <c:extLst>
            <c:ext xmlns:c16="http://schemas.microsoft.com/office/drawing/2014/chart" uri="{C3380CC4-5D6E-409C-BE32-E72D297353CC}">
              <c16:uniqueId val="{00000001-A99C-42DE-A6FE-B7F043033F16}"/>
            </c:ext>
          </c:extLst>
        </c:ser>
        <c:dLbls>
          <c:showLegendKey val="0"/>
          <c:showVal val="0"/>
          <c:showCatName val="0"/>
          <c:showSerName val="0"/>
          <c:showPercent val="0"/>
          <c:showBubbleSize val="0"/>
        </c:dLbls>
        <c:gapWidth val="2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E4DFD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50" b="0" i="0" u="none" strike="noStrike">
                <a:solidFill>
                  <a:srgbClr val="6B6464"/>
                </a:solidFill>
                <a:latin typeface="Arial"/>
              </a:defRPr>
            </a:pPr>
            <a:endParaRPr lang="fr-FR"/>
          </a:p>
        </c:txPr>
        <c:crossAx val="2094734554"/>
        <c:crosses val="autoZero"/>
        <c:crossBetween val="between"/>
      </c:valAx>
      <c:spPr>
        <a:noFill/>
        <a:ln>
          <a:noFill/>
        </a:ln>
        <a:effectLst/>
      </c:spPr>
    </c:plotArea>
    <c:legend>
      <c:legendPos val="b"/>
      <c:overlay val="0"/>
      <c:txPr>
        <a:bodyPr/>
        <a:lstStyle/>
        <a:p>
          <a:pPr>
            <a:defRPr sz="1000">
              <a:solidFill>
                <a:srgbClr val="6B6464"/>
              </a:solidFill>
            </a:defRPr>
          </a:pPr>
          <a:endParaRPr lang="fr-FR"/>
        </a:p>
      </c:txPr>
    </c:legend>
    <c:plotVisOnly val="1"/>
    <c:dispBlanksAs val="span"/>
    <c:showDLblsOverMax val="1"/>
  </c:chart>
  <c:spPr>
    <a:noFill/>
    <a:ln>
      <a:noFill/>
    </a:ln>
    <a:effectLst/>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C571E5-B896-447E-A12B-446DA4A38D0E}" type="datetimeFigureOut">
              <a:rPr lang="fr-FR" smtClean="0"/>
              <a:t>22/09/2026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A5C358A-6B59-4FCE-8635-42678AF01009}" type="slidenum">
              <a:rPr lang="fr-FR" smtClean="0"/>
              <a:t>‹N°›</a:t>
            </a:fld>
            <a:endParaRPr lang="fr-FR"/>
          </a:p>
        </p:txBody>
      </p:sp>
    </p:spTree>
    <p:extLst>
      <p:ext uri="{BB962C8B-B14F-4D97-AF65-F5344CB8AC3E}">
        <p14:creationId xmlns:p14="http://schemas.microsoft.com/office/powerpoint/2010/main" val="29291378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92D8D3-445E-4DD6-8F88-E261A33330E5}" type="datetimeFigureOut">
              <a:rPr lang="fr-FR" smtClean="0"/>
              <a:t>22/09/2026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F9015D-ED43-4E46-9C73-C38DEF536A77}" type="slidenum">
              <a:rPr lang="fr-FR" smtClean="0"/>
              <a:t>‹N°›</a:t>
            </a:fld>
            <a:endParaRPr lang="fr-FR"/>
          </a:p>
        </p:txBody>
      </p:sp>
    </p:spTree>
    <p:extLst>
      <p:ext uri="{BB962C8B-B14F-4D97-AF65-F5344CB8AC3E}">
        <p14:creationId xmlns:p14="http://schemas.microsoft.com/office/powerpoint/2010/main" val="11474505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445EAE4-7925-420E-BD53-A247BD3FBA0E}"/>
              </a:ext>
            </a:extLst>
          </p:cNvPr>
          <p:cNvPicPr>
            <a:picLocks noChangeAspect="1"/>
          </p:cNvPicPr>
          <p:nvPr userDrawn="1"/>
        </p:nvPicPr>
        <p:blipFill rotWithShape="1">
          <a:blip r:embed="rId2"/>
          <a:srcRect t="43541"/>
          <a:stretch/>
        </p:blipFill>
        <p:spPr>
          <a:xfrm>
            <a:off x="-18444" y="-1"/>
            <a:ext cx="9270964" cy="3939903"/>
          </a:xfrm>
          <a:prstGeom prst="rect">
            <a:avLst/>
          </a:prstGeom>
        </p:spPr>
      </p:pic>
      <p:sp>
        <p:nvSpPr>
          <p:cNvPr id="2" name="Rectangle 1">
            <a:extLst>
              <a:ext uri="{FF2B5EF4-FFF2-40B4-BE49-F238E27FC236}">
                <a16:creationId xmlns:a16="http://schemas.microsoft.com/office/drawing/2014/main" id="{9D5AD8A3-FEDB-4C70-995C-DBC9072326C3}"/>
              </a:ext>
            </a:extLst>
          </p:cNvPr>
          <p:cNvSpPr/>
          <p:nvPr userDrawn="1"/>
        </p:nvSpPr>
        <p:spPr>
          <a:xfrm>
            <a:off x="-15190" y="3208429"/>
            <a:ext cx="9267710" cy="19521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F3A0746C-0AA5-4256-A649-6BE074C076E5}"/>
              </a:ext>
            </a:extLst>
          </p:cNvPr>
          <p:cNvPicPr>
            <a:picLocks noChangeAspect="1"/>
          </p:cNvPicPr>
          <p:nvPr userDrawn="1"/>
        </p:nvPicPr>
        <p:blipFill>
          <a:blip r:embed="rId3"/>
          <a:stretch>
            <a:fillRect/>
          </a:stretch>
        </p:blipFill>
        <p:spPr>
          <a:xfrm rot="21071096">
            <a:off x="-2152076" y="67295"/>
            <a:ext cx="9126480" cy="5133971"/>
          </a:xfrm>
          <a:prstGeom prst="rect">
            <a:avLst/>
          </a:prstGeom>
        </p:spPr>
      </p:pic>
      <p:sp>
        <p:nvSpPr>
          <p:cNvPr id="10" name="Espace réservé du texte 9">
            <a:extLst>
              <a:ext uri="{FF2B5EF4-FFF2-40B4-BE49-F238E27FC236}">
                <a16:creationId xmlns:a16="http://schemas.microsoft.com/office/drawing/2014/main" id="{B02F950F-3325-4836-A7C3-5D650E74D92A}"/>
              </a:ext>
            </a:extLst>
          </p:cNvPr>
          <p:cNvSpPr>
            <a:spLocks noGrp="1"/>
          </p:cNvSpPr>
          <p:nvPr>
            <p:ph type="body" sz="quarter" idx="13" hasCustomPrompt="1"/>
          </p:nvPr>
        </p:nvSpPr>
        <p:spPr>
          <a:xfrm>
            <a:off x="683568" y="1750700"/>
            <a:ext cx="3457575" cy="576262"/>
          </a:xfrm>
          <a:prstGeom prst="rect">
            <a:avLst/>
          </a:prstGeom>
        </p:spPr>
        <p:txBody>
          <a:bodyPr/>
          <a:lstStyle>
            <a:lvl1pPr marL="0" indent="0">
              <a:buNone/>
              <a:defRPr sz="2400" b="1">
                <a:solidFill>
                  <a:schemeClr val="bg1"/>
                </a:solidFill>
                <a:latin typeface="Arial" panose="020B0604020202020204" pitchFamily="34" charset="0"/>
                <a:cs typeface="Arial" panose="020B0604020202020204" pitchFamily="34" charset="0"/>
              </a:defRPr>
            </a:lvl1pPr>
          </a:lstStyle>
          <a:p>
            <a:pPr lvl="0"/>
            <a:r>
              <a:rPr lang="fr-FR" dirty="0"/>
              <a:t>TITRE</a:t>
            </a:r>
          </a:p>
        </p:txBody>
      </p:sp>
      <p:sp>
        <p:nvSpPr>
          <p:cNvPr id="11" name="Espace réservé du texte 9">
            <a:extLst>
              <a:ext uri="{FF2B5EF4-FFF2-40B4-BE49-F238E27FC236}">
                <a16:creationId xmlns:a16="http://schemas.microsoft.com/office/drawing/2014/main" id="{B7096B17-2FCF-4BC6-8869-86A5954F9F61}"/>
              </a:ext>
            </a:extLst>
          </p:cNvPr>
          <p:cNvSpPr>
            <a:spLocks noGrp="1"/>
          </p:cNvSpPr>
          <p:nvPr>
            <p:ph type="body" sz="quarter" idx="14" hasCustomPrompt="1"/>
          </p:nvPr>
        </p:nvSpPr>
        <p:spPr>
          <a:xfrm>
            <a:off x="683568" y="2326962"/>
            <a:ext cx="3457575" cy="576262"/>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pPr lvl="0"/>
            <a:r>
              <a:rPr lang="fr-FR" dirty="0"/>
              <a:t>Sous-titre</a:t>
            </a:r>
          </a:p>
        </p:txBody>
      </p:sp>
      <p:sp>
        <p:nvSpPr>
          <p:cNvPr id="12" name="Espace réservé du texte 9">
            <a:extLst>
              <a:ext uri="{FF2B5EF4-FFF2-40B4-BE49-F238E27FC236}">
                <a16:creationId xmlns:a16="http://schemas.microsoft.com/office/drawing/2014/main" id="{B53DA5CD-8454-4652-8978-2C706B6C3B12}"/>
              </a:ext>
            </a:extLst>
          </p:cNvPr>
          <p:cNvSpPr>
            <a:spLocks noGrp="1"/>
          </p:cNvSpPr>
          <p:nvPr>
            <p:ph type="body" sz="quarter" idx="15" hasCustomPrompt="1"/>
          </p:nvPr>
        </p:nvSpPr>
        <p:spPr>
          <a:xfrm>
            <a:off x="682377" y="2909609"/>
            <a:ext cx="3457575" cy="576262"/>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pPr lvl="0"/>
            <a:r>
              <a:rPr lang="fr-FR" dirty="0"/>
              <a:t>…/…/…</a:t>
            </a:r>
          </a:p>
        </p:txBody>
      </p:sp>
      <p:pic>
        <p:nvPicPr>
          <p:cNvPr id="13" name="Image 12">
            <a:extLst>
              <a:ext uri="{FF2B5EF4-FFF2-40B4-BE49-F238E27FC236}">
                <a16:creationId xmlns:a16="http://schemas.microsoft.com/office/drawing/2014/main" id="{4935BB3F-2B9A-4183-B794-D356B019DFE1}"/>
              </a:ext>
            </a:extLst>
          </p:cNvPr>
          <p:cNvPicPr>
            <a:picLocks noChangeAspect="1"/>
          </p:cNvPicPr>
          <p:nvPr userDrawn="1"/>
        </p:nvPicPr>
        <p:blipFill>
          <a:blip r:embed="rId4"/>
          <a:stretch>
            <a:fillRect/>
          </a:stretch>
        </p:blipFill>
        <p:spPr>
          <a:xfrm>
            <a:off x="5724128" y="4022386"/>
            <a:ext cx="1872208" cy="511893"/>
          </a:xfrm>
          <a:prstGeom prst="rect">
            <a:avLst/>
          </a:prstGeom>
        </p:spPr>
      </p:pic>
    </p:spTree>
    <p:extLst>
      <p:ext uri="{BB962C8B-B14F-4D97-AF65-F5344CB8AC3E}">
        <p14:creationId xmlns:p14="http://schemas.microsoft.com/office/powerpoint/2010/main" val="2770331318"/>
      </p:ext>
    </p:extLst>
  </p:cSld>
  <p:clrMapOvr>
    <a:masterClrMapping/>
  </p:clrMapOvr>
  <p:transition spd="slow" advClick="0" advTm="3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4C3C6F8-0B44-4EB2-94A4-1010D32837FB}"/>
              </a:ext>
            </a:extLst>
          </p:cNvPr>
          <p:cNvPicPr>
            <a:picLocks noChangeAspect="1"/>
          </p:cNvPicPr>
          <p:nvPr userDrawn="1"/>
        </p:nvPicPr>
        <p:blipFill rotWithShape="1">
          <a:blip r:embed="rId2"/>
          <a:srcRect l="16021"/>
          <a:stretch/>
        </p:blipFill>
        <p:spPr>
          <a:xfrm>
            <a:off x="0" y="-22027"/>
            <a:ext cx="7740562" cy="5187554"/>
          </a:xfrm>
          <a:prstGeom prst="rect">
            <a:avLst/>
          </a:prstGeom>
        </p:spPr>
      </p:pic>
      <p:pic>
        <p:nvPicPr>
          <p:cNvPr id="9" name="Image 8">
            <a:extLst>
              <a:ext uri="{FF2B5EF4-FFF2-40B4-BE49-F238E27FC236}">
                <a16:creationId xmlns:a16="http://schemas.microsoft.com/office/drawing/2014/main" id="{E4384234-385B-4248-A26C-97FD295C7E89}"/>
              </a:ext>
            </a:extLst>
          </p:cNvPr>
          <p:cNvPicPr>
            <a:picLocks noChangeAspect="1"/>
          </p:cNvPicPr>
          <p:nvPr userDrawn="1"/>
        </p:nvPicPr>
        <p:blipFill>
          <a:blip r:embed="rId3"/>
          <a:stretch>
            <a:fillRect/>
          </a:stretch>
        </p:blipFill>
        <p:spPr>
          <a:xfrm>
            <a:off x="6372200" y="4227934"/>
            <a:ext cx="1872208" cy="511893"/>
          </a:xfrm>
          <a:prstGeom prst="rect">
            <a:avLst/>
          </a:prstGeom>
        </p:spPr>
      </p:pic>
      <p:sp>
        <p:nvSpPr>
          <p:cNvPr id="4" name="Rectangle 3">
            <a:extLst>
              <a:ext uri="{FF2B5EF4-FFF2-40B4-BE49-F238E27FC236}">
                <a16:creationId xmlns:a16="http://schemas.microsoft.com/office/drawing/2014/main" id="{75466657-47B9-482E-A532-C40ABAB2C1DE}"/>
              </a:ext>
            </a:extLst>
          </p:cNvPr>
          <p:cNvSpPr/>
          <p:nvPr userDrawn="1"/>
        </p:nvSpPr>
        <p:spPr>
          <a:xfrm>
            <a:off x="8532440" y="0"/>
            <a:ext cx="611560" cy="51435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9">
            <a:extLst>
              <a:ext uri="{FF2B5EF4-FFF2-40B4-BE49-F238E27FC236}">
                <a16:creationId xmlns:a16="http://schemas.microsoft.com/office/drawing/2014/main" id="{4B705178-6F52-4914-B493-5085DAD8EFF1}"/>
              </a:ext>
            </a:extLst>
          </p:cNvPr>
          <p:cNvSpPr>
            <a:spLocks noGrp="1"/>
          </p:cNvSpPr>
          <p:nvPr>
            <p:ph type="body" sz="quarter" idx="13" hasCustomPrompt="1"/>
          </p:nvPr>
        </p:nvSpPr>
        <p:spPr>
          <a:xfrm>
            <a:off x="5465340" y="2211710"/>
            <a:ext cx="3457575" cy="576262"/>
          </a:xfrm>
          <a:prstGeom prst="rect">
            <a:avLst/>
          </a:prstGeom>
        </p:spPr>
        <p:txBody>
          <a:bodyPr/>
          <a:lstStyle>
            <a:lvl1pPr marL="0" indent="0">
              <a:buNone/>
              <a:defRPr sz="2400" b="1">
                <a:solidFill>
                  <a:srgbClr val="761D24"/>
                </a:solidFill>
                <a:latin typeface="Arial" panose="020B0604020202020204" pitchFamily="34" charset="0"/>
                <a:cs typeface="Arial" panose="020B0604020202020204" pitchFamily="34" charset="0"/>
              </a:defRPr>
            </a:lvl1pPr>
          </a:lstStyle>
          <a:p>
            <a:pPr lvl="0"/>
            <a:r>
              <a:rPr lang="fr-FR" dirty="0"/>
              <a:t>TITRE</a:t>
            </a:r>
          </a:p>
        </p:txBody>
      </p:sp>
      <p:sp>
        <p:nvSpPr>
          <p:cNvPr id="7" name="Espace réservé du texte 9">
            <a:extLst>
              <a:ext uri="{FF2B5EF4-FFF2-40B4-BE49-F238E27FC236}">
                <a16:creationId xmlns:a16="http://schemas.microsoft.com/office/drawing/2014/main" id="{373DE52D-D642-4DC4-B7C0-7F85916B0822}"/>
              </a:ext>
            </a:extLst>
          </p:cNvPr>
          <p:cNvSpPr>
            <a:spLocks noGrp="1"/>
          </p:cNvSpPr>
          <p:nvPr>
            <p:ph type="body" sz="quarter" idx="14" hasCustomPrompt="1"/>
          </p:nvPr>
        </p:nvSpPr>
        <p:spPr>
          <a:xfrm>
            <a:off x="5465340" y="2787972"/>
            <a:ext cx="3457575" cy="576262"/>
          </a:xfrm>
          <a:prstGeom prst="rect">
            <a:avLst/>
          </a:prstGeom>
        </p:spPr>
        <p:txBody>
          <a:bodyPr/>
          <a:lstStyle>
            <a:lvl1pPr marL="0" indent="0">
              <a:buNone/>
              <a:defRPr sz="2000" b="0">
                <a:solidFill>
                  <a:srgbClr val="761D24"/>
                </a:solidFill>
                <a:latin typeface="Arial" panose="020B0604020202020204" pitchFamily="34" charset="0"/>
                <a:cs typeface="Arial" panose="020B0604020202020204" pitchFamily="34" charset="0"/>
              </a:defRPr>
            </a:lvl1pPr>
          </a:lstStyle>
          <a:p>
            <a:pPr lvl="0"/>
            <a:r>
              <a:rPr lang="fr-FR" dirty="0"/>
              <a:t>Sous-titre</a:t>
            </a:r>
          </a:p>
        </p:txBody>
      </p:sp>
      <p:sp>
        <p:nvSpPr>
          <p:cNvPr id="8" name="Espace réservé du texte 9">
            <a:extLst>
              <a:ext uri="{FF2B5EF4-FFF2-40B4-BE49-F238E27FC236}">
                <a16:creationId xmlns:a16="http://schemas.microsoft.com/office/drawing/2014/main" id="{3E8B6515-CA32-494C-8C51-0FFFC05356A1}"/>
              </a:ext>
            </a:extLst>
          </p:cNvPr>
          <p:cNvSpPr>
            <a:spLocks noGrp="1"/>
          </p:cNvSpPr>
          <p:nvPr>
            <p:ph type="body" sz="quarter" idx="15" hasCustomPrompt="1"/>
          </p:nvPr>
        </p:nvSpPr>
        <p:spPr>
          <a:xfrm>
            <a:off x="5464149" y="3370619"/>
            <a:ext cx="3457575" cy="576262"/>
          </a:xfrm>
          <a:prstGeom prst="rect">
            <a:avLst/>
          </a:prstGeom>
        </p:spPr>
        <p:txBody>
          <a:bodyPr/>
          <a:lstStyle>
            <a:lvl1pPr marL="0" indent="0">
              <a:buNone/>
              <a:defRPr sz="2000" b="0">
                <a:solidFill>
                  <a:srgbClr val="761D24"/>
                </a:solidFill>
                <a:latin typeface="Arial" panose="020B0604020202020204" pitchFamily="34" charset="0"/>
                <a:cs typeface="Arial" panose="020B0604020202020204" pitchFamily="34" charset="0"/>
              </a:defRPr>
            </a:lvl1pPr>
          </a:lstStyle>
          <a:p>
            <a:pPr lvl="0"/>
            <a:r>
              <a:rPr lang="fr-FR" dirty="0"/>
              <a:t>…/…/…</a:t>
            </a:r>
          </a:p>
        </p:txBody>
      </p:sp>
    </p:spTree>
    <p:extLst>
      <p:ext uri="{BB962C8B-B14F-4D97-AF65-F5344CB8AC3E}">
        <p14:creationId xmlns:p14="http://schemas.microsoft.com/office/powerpoint/2010/main" val="2775618855"/>
      </p:ext>
    </p:extLst>
  </p:cSld>
  <p:clrMapOvr>
    <a:masterClrMapping/>
  </p:clrMapOvr>
  <p:transition spd="slow" advClick="0" advTm="3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3 chap.">
    <p:spTree>
      <p:nvGrpSpPr>
        <p:cNvPr id="1" name=""/>
        <p:cNvGrpSpPr/>
        <p:nvPr/>
      </p:nvGrpSpPr>
      <p:grpSpPr>
        <a:xfrm>
          <a:off x="0" y="0"/>
          <a:ext cx="0" cy="0"/>
          <a:chOff x="0" y="0"/>
          <a:chExt cx="0" cy="0"/>
        </a:xfrm>
      </p:grpSpPr>
      <p:sp>
        <p:nvSpPr>
          <p:cNvPr id="7" name="Espace réservé du texte 9">
            <a:extLst>
              <a:ext uri="{FF2B5EF4-FFF2-40B4-BE49-F238E27FC236}">
                <a16:creationId xmlns:a16="http://schemas.microsoft.com/office/drawing/2014/main" id="{D59B8B83-B25F-4C43-9050-E6274AFCD836}"/>
              </a:ext>
            </a:extLst>
          </p:cNvPr>
          <p:cNvSpPr>
            <a:spLocks noGrp="1"/>
          </p:cNvSpPr>
          <p:nvPr>
            <p:ph type="body" sz="quarter" idx="14" hasCustomPrompt="1"/>
          </p:nvPr>
        </p:nvSpPr>
        <p:spPr>
          <a:xfrm>
            <a:off x="1259632" y="1563638"/>
            <a:ext cx="3457575" cy="274637"/>
          </a:xfrm>
          <a:prstGeom prst="rect">
            <a:avLst/>
          </a:prstGeom>
        </p:spPr>
        <p:txBody>
          <a:bodyPr/>
          <a:lstStyle>
            <a:lvl1pPr marL="285750" indent="-285750">
              <a:buSzPct val="100000"/>
              <a:buFont typeface="Arial" panose="020B0604020202020204" pitchFamily="34" charset="0"/>
              <a:buChar char="•"/>
              <a:defRPr sz="1400" b="0">
                <a:latin typeface="Calibri" panose="020F0502020204030204" pitchFamily="34" charset="0"/>
                <a:cs typeface="Calibri" panose="020F0502020204030204" pitchFamily="34" charset="0"/>
              </a:defRPr>
            </a:lvl1pPr>
          </a:lstStyle>
          <a:p>
            <a:pPr lvl="0"/>
            <a:r>
              <a:rPr lang="fr-FR" dirty="0"/>
              <a:t>Titre du chapitre 1</a:t>
            </a:r>
          </a:p>
        </p:txBody>
      </p:sp>
      <p:sp>
        <p:nvSpPr>
          <p:cNvPr id="8" name="Espace réservé du texte 9">
            <a:extLst>
              <a:ext uri="{FF2B5EF4-FFF2-40B4-BE49-F238E27FC236}">
                <a16:creationId xmlns:a16="http://schemas.microsoft.com/office/drawing/2014/main" id="{CD29353F-86B7-4016-BEFC-D3592A39AA47}"/>
              </a:ext>
            </a:extLst>
          </p:cNvPr>
          <p:cNvSpPr>
            <a:spLocks noGrp="1"/>
          </p:cNvSpPr>
          <p:nvPr>
            <p:ph type="body" sz="quarter" idx="15" hasCustomPrompt="1"/>
          </p:nvPr>
        </p:nvSpPr>
        <p:spPr>
          <a:xfrm>
            <a:off x="1259632" y="2067694"/>
            <a:ext cx="3457575" cy="274637"/>
          </a:xfrm>
          <a:prstGeom prst="rect">
            <a:avLst/>
          </a:prstGeom>
        </p:spPr>
        <p:txBody>
          <a:bodyPr/>
          <a:lstStyle>
            <a:lvl1pPr marL="285750" indent="-285750">
              <a:buFont typeface="Arial" panose="020B0604020202020204" pitchFamily="34" charset="0"/>
              <a:buChar char="•"/>
              <a:defRPr sz="1400" b="0">
                <a:latin typeface="Calibri" panose="020F0502020204030204" pitchFamily="34" charset="0"/>
                <a:cs typeface="Calibri" panose="020F0502020204030204" pitchFamily="34" charset="0"/>
              </a:defRPr>
            </a:lvl1pPr>
          </a:lstStyle>
          <a:p>
            <a:pPr lvl="0"/>
            <a:r>
              <a:rPr lang="fr-FR" dirty="0"/>
              <a:t>Titre du chapitre 2</a:t>
            </a:r>
          </a:p>
        </p:txBody>
      </p:sp>
      <p:sp>
        <p:nvSpPr>
          <p:cNvPr id="9" name="Espace réservé du texte 9">
            <a:extLst>
              <a:ext uri="{FF2B5EF4-FFF2-40B4-BE49-F238E27FC236}">
                <a16:creationId xmlns:a16="http://schemas.microsoft.com/office/drawing/2014/main" id="{E4AB8B34-E4CE-4424-A03D-F116B9F5F51A}"/>
              </a:ext>
            </a:extLst>
          </p:cNvPr>
          <p:cNvSpPr>
            <a:spLocks noGrp="1"/>
          </p:cNvSpPr>
          <p:nvPr>
            <p:ph type="body" sz="quarter" idx="16" hasCustomPrompt="1"/>
          </p:nvPr>
        </p:nvSpPr>
        <p:spPr>
          <a:xfrm>
            <a:off x="1259632" y="2571750"/>
            <a:ext cx="3457575" cy="274637"/>
          </a:xfrm>
          <a:prstGeom prst="rect">
            <a:avLst/>
          </a:prstGeom>
        </p:spPr>
        <p:txBody>
          <a:bodyPr/>
          <a:lstStyle>
            <a:lvl1pPr marL="285750" indent="-285750">
              <a:buFont typeface="Arial" panose="020B0604020202020204" pitchFamily="34" charset="0"/>
              <a:buChar char="•"/>
              <a:defRPr sz="1400" b="0">
                <a:latin typeface="Calibri" panose="020F0502020204030204" pitchFamily="34" charset="0"/>
                <a:cs typeface="Calibri" panose="020F0502020204030204" pitchFamily="34" charset="0"/>
              </a:defRPr>
            </a:lvl1pPr>
          </a:lstStyle>
          <a:p>
            <a:pPr lvl="0"/>
            <a:r>
              <a:rPr lang="fr-FR" dirty="0"/>
              <a:t>Titre du chapitre 3</a:t>
            </a:r>
          </a:p>
        </p:txBody>
      </p:sp>
      <p:sp>
        <p:nvSpPr>
          <p:cNvPr id="6" name="Espace réservé du texte 9">
            <a:extLst>
              <a:ext uri="{FF2B5EF4-FFF2-40B4-BE49-F238E27FC236}">
                <a16:creationId xmlns:a16="http://schemas.microsoft.com/office/drawing/2014/main" id="{685CC6FE-C572-45C7-9F6E-3406D4715195}"/>
              </a:ext>
            </a:extLst>
          </p:cNvPr>
          <p:cNvSpPr>
            <a:spLocks noGrp="1"/>
          </p:cNvSpPr>
          <p:nvPr>
            <p:ph type="body" sz="quarter" idx="17" hasCustomPrompt="1"/>
          </p:nvPr>
        </p:nvSpPr>
        <p:spPr>
          <a:xfrm>
            <a:off x="1187624" y="411510"/>
            <a:ext cx="3672409" cy="360040"/>
          </a:xfrm>
          <a:prstGeom prst="rect">
            <a:avLst/>
          </a:prstGeom>
        </p:spPr>
        <p:txBody>
          <a:bodyPr/>
          <a:lstStyle>
            <a:lvl1pPr marL="0" indent="0">
              <a:buNone/>
              <a:defRPr sz="2800" b="1" spc="3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SOMMAIRE</a:t>
            </a:r>
          </a:p>
        </p:txBody>
      </p:sp>
      <p:sp>
        <p:nvSpPr>
          <p:cNvPr id="2" name="Ellipse 1">
            <a:extLst>
              <a:ext uri="{FF2B5EF4-FFF2-40B4-BE49-F238E27FC236}">
                <a16:creationId xmlns:a16="http://schemas.microsoft.com/office/drawing/2014/main" id="{AFFE82E7-B564-445D-A7E8-4D9C4343E308}"/>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Espace réservé du numéro de diapositive 1">
            <a:extLst>
              <a:ext uri="{FF2B5EF4-FFF2-40B4-BE49-F238E27FC236}">
                <a16:creationId xmlns:a16="http://schemas.microsoft.com/office/drawing/2014/main" id="{99A8C215-6D2A-4378-9D7B-FDE5237F133E}"/>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pic>
        <p:nvPicPr>
          <p:cNvPr id="12" name="Image 11">
            <a:extLst>
              <a:ext uri="{FF2B5EF4-FFF2-40B4-BE49-F238E27FC236}">
                <a16:creationId xmlns:a16="http://schemas.microsoft.com/office/drawing/2014/main" id="{F18C45B6-1507-4A65-AD93-BB7EEC67631E}"/>
              </a:ext>
            </a:extLst>
          </p:cNvPr>
          <p:cNvPicPr>
            <a:picLocks noChangeAspect="1"/>
          </p:cNvPicPr>
          <p:nvPr userDrawn="1"/>
        </p:nvPicPr>
        <p:blipFill>
          <a:blip r:embed="rId2"/>
          <a:stretch>
            <a:fillRect/>
          </a:stretch>
        </p:blipFill>
        <p:spPr>
          <a:xfrm>
            <a:off x="7660149" y="4731990"/>
            <a:ext cx="1296144" cy="354387"/>
          </a:xfrm>
          <a:prstGeom prst="rect">
            <a:avLst/>
          </a:prstGeom>
        </p:spPr>
      </p:pic>
    </p:spTree>
    <p:extLst>
      <p:ext uri="{BB962C8B-B14F-4D97-AF65-F5344CB8AC3E}">
        <p14:creationId xmlns:p14="http://schemas.microsoft.com/office/powerpoint/2010/main" val="2209730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4 Chap.">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CEC82C22-4453-4FCC-B044-96EEED5CD704}"/>
              </a:ext>
            </a:extLst>
          </p:cNvPr>
          <p:cNvSpPr>
            <a:spLocks noGrp="1"/>
          </p:cNvSpPr>
          <p:nvPr>
            <p:ph type="body" sz="quarter" idx="17" hasCustomPrompt="1"/>
          </p:nvPr>
        </p:nvSpPr>
        <p:spPr>
          <a:xfrm>
            <a:off x="1259631" y="3075806"/>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4</a:t>
            </a:r>
          </a:p>
        </p:txBody>
      </p:sp>
      <p:sp>
        <p:nvSpPr>
          <p:cNvPr id="14" name="Espace réservé du texte 9">
            <a:extLst>
              <a:ext uri="{FF2B5EF4-FFF2-40B4-BE49-F238E27FC236}">
                <a16:creationId xmlns:a16="http://schemas.microsoft.com/office/drawing/2014/main" id="{519D5C6B-80A3-4BC1-86C4-B1303D094D7B}"/>
              </a:ext>
            </a:extLst>
          </p:cNvPr>
          <p:cNvSpPr>
            <a:spLocks noGrp="1"/>
          </p:cNvSpPr>
          <p:nvPr>
            <p:ph type="body" sz="quarter" idx="14" hasCustomPrompt="1"/>
          </p:nvPr>
        </p:nvSpPr>
        <p:spPr>
          <a:xfrm>
            <a:off x="1259632" y="1563638"/>
            <a:ext cx="3457575" cy="274637"/>
          </a:xfrm>
          <a:prstGeom prst="rect">
            <a:avLst/>
          </a:prstGeom>
        </p:spPr>
        <p:txBody>
          <a:bodyPr/>
          <a:lstStyle>
            <a:lvl1pPr marL="285750" indent="-285750">
              <a:buSzPct val="10000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1</a:t>
            </a:r>
          </a:p>
        </p:txBody>
      </p:sp>
      <p:sp>
        <p:nvSpPr>
          <p:cNvPr id="15" name="Espace réservé du texte 9">
            <a:extLst>
              <a:ext uri="{FF2B5EF4-FFF2-40B4-BE49-F238E27FC236}">
                <a16:creationId xmlns:a16="http://schemas.microsoft.com/office/drawing/2014/main" id="{1B4D6346-C2AE-45E5-B816-E6AEF77E3C19}"/>
              </a:ext>
            </a:extLst>
          </p:cNvPr>
          <p:cNvSpPr>
            <a:spLocks noGrp="1"/>
          </p:cNvSpPr>
          <p:nvPr>
            <p:ph type="body" sz="quarter" idx="15" hasCustomPrompt="1"/>
          </p:nvPr>
        </p:nvSpPr>
        <p:spPr>
          <a:xfrm>
            <a:off x="1259632" y="2067694"/>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2</a:t>
            </a:r>
          </a:p>
        </p:txBody>
      </p:sp>
      <p:sp>
        <p:nvSpPr>
          <p:cNvPr id="16" name="Espace réservé du texte 9">
            <a:extLst>
              <a:ext uri="{FF2B5EF4-FFF2-40B4-BE49-F238E27FC236}">
                <a16:creationId xmlns:a16="http://schemas.microsoft.com/office/drawing/2014/main" id="{23C0CA89-04E0-4CA0-9DD9-48DA41E59507}"/>
              </a:ext>
            </a:extLst>
          </p:cNvPr>
          <p:cNvSpPr>
            <a:spLocks noGrp="1"/>
          </p:cNvSpPr>
          <p:nvPr>
            <p:ph type="body" sz="quarter" idx="16" hasCustomPrompt="1"/>
          </p:nvPr>
        </p:nvSpPr>
        <p:spPr>
          <a:xfrm>
            <a:off x="1259632" y="2571750"/>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3</a:t>
            </a:r>
          </a:p>
        </p:txBody>
      </p:sp>
      <p:sp>
        <p:nvSpPr>
          <p:cNvPr id="12" name="Espace réservé du texte 9">
            <a:extLst>
              <a:ext uri="{FF2B5EF4-FFF2-40B4-BE49-F238E27FC236}">
                <a16:creationId xmlns:a16="http://schemas.microsoft.com/office/drawing/2014/main" id="{05181308-9E9F-4600-862B-89423CC8D054}"/>
              </a:ext>
            </a:extLst>
          </p:cNvPr>
          <p:cNvSpPr>
            <a:spLocks noGrp="1"/>
          </p:cNvSpPr>
          <p:nvPr>
            <p:ph type="body" sz="quarter" idx="19" hasCustomPrompt="1"/>
          </p:nvPr>
        </p:nvSpPr>
        <p:spPr>
          <a:xfrm>
            <a:off x="1187624" y="411510"/>
            <a:ext cx="3672409" cy="360040"/>
          </a:xfrm>
          <a:prstGeom prst="rect">
            <a:avLst/>
          </a:prstGeom>
        </p:spPr>
        <p:txBody>
          <a:bodyPr/>
          <a:lstStyle>
            <a:lvl1pPr marL="0" indent="0">
              <a:buNone/>
              <a:defRPr sz="2800" b="1" spc="3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SOMMAIRE</a:t>
            </a:r>
          </a:p>
        </p:txBody>
      </p:sp>
      <p:sp>
        <p:nvSpPr>
          <p:cNvPr id="19" name="Ellipse 18">
            <a:extLst>
              <a:ext uri="{FF2B5EF4-FFF2-40B4-BE49-F238E27FC236}">
                <a16:creationId xmlns:a16="http://schemas.microsoft.com/office/drawing/2014/main" id="{38184879-A1AF-43E7-8646-CE87BE304DC8}"/>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Espace réservé du numéro de diapositive 1">
            <a:extLst>
              <a:ext uri="{FF2B5EF4-FFF2-40B4-BE49-F238E27FC236}">
                <a16:creationId xmlns:a16="http://schemas.microsoft.com/office/drawing/2014/main" id="{5CBBBD58-313D-401D-A635-485C3AE3EC08}"/>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pic>
        <p:nvPicPr>
          <p:cNvPr id="22" name="Image 21">
            <a:extLst>
              <a:ext uri="{FF2B5EF4-FFF2-40B4-BE49-F238E27FC236}">
                <a16:creationId xmlns:a16="http://schemas.microsoft.com/office/drawing/2014/main" id="{DC5FEFCA-40E2-41F3-B9A4-B7D7827BB5C5}"/>
              </a:ext>
            </a:extLst>
          </p:cNvPr>
          <p:cNvPicPr>
            <a:picLocks noChangeAspect="1"/>
          </p:cNvPicPr>
          <p:nvPr userDrawn="1"/>
        </p:nvPicPr>
        <p:blipFill>
          <a:blip r:embed="rId3"/>
          <a:stretch>
            <a:fillRect/>
          </a:stretch>
        </p:blipFill>
        <p:spPr>
          <a:xfrm>
            <a:off x="7628706" y="4515966"/>
            <a:ext cx="1296144" cy="354387"/>
          </a:xfrm>
          <a:prstGeom prst="rect">
            <a:avLst/>
          </a:prstGeom>
        </p:spPr>
      </p:pic>
    </p:spTree>
    <p:extLst>
      <p:ext uri="{BB962C8B-B14F-4D97-AF65-F5344CB8AC3E}">
        <p14:creationId xmlns:p14="http://schemas.microsoft.com/office/powerpoint/2010/main" val="3413842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5 Chap.">
    <p:spTree>
      <p:nvGrpSpPr>
        <p:cNvPr id="1" name=""/>
        <p:cNvGrpSpPr/>
        <p:nvPr/>
      </p:nvGrpSpPr>
      <p:grpSpPr>
        <a:xfrm>
          <a:off x="0" y="0"/>
          <a:ext cx="0" cy="0"/>
          <a:chOff x="0" y="0"/>
          <a:chExt cx="0" cy="0"/>
        </a:xfrm>
      </p:grpSpPr>
      <p:sp>
        <p:nvSpPr>
          <p:cNvPr id="12" name="Ellipse 11">
            <a:extLst>
              <a:ext uri="{FF2B5EF4-FFF2-40B4-BE49-F238E27FC236}">
                <a16:creationId xmlns:a16="http://schemas.microsoft.com/office/drawing/2014/main" id="{9FA669B5-9B8A-4EB5-B4CD-6F729B8A5D03}"/>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space réservé du numéro de diapositive 1">
            <a:extLst>
              <a:ext uri="{FF2B5EF4-FFF2-40B4-BE49-F238E27FC236}">
                <a16:creationId xmlns:a16="http://schemas.microsoft.com/office/drawing/2014/main" id="{59414EDD-9583-4508-ABBC-943161C88262}"/>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sp>
        <p:nvSpPr>
          <p:cNvPr id="14" name="Espace réservé du texte 9">
            <a:extLst>
              <a:ext uri="{FF2B5EF4-FFF2-40B4-BE49-F238E27FC236}">
                <a16:creationId xmlns:a16="http://schemas.microsoft.com/office/drawing/2014/main" id="{C074F749-1BC0-439E-A873-058D3403E051}"/>
              </a:ext>
            </a:extLst>
          </p:cNvPr>
          <p:cNvSpPr>
            <a:spLocks noGrp="1"/>
          </p:cNvSpPr>
          <p:nvPr>
            <p:ph type="body" sz="quarter" idx="17" hasCustomPrompt="1"/>
          </p:nvPr>
        </p:nvSpPr>
        <p:spPr>
          <a:xfrm>
            <a:off x="1259631" y="3075806"/>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4</a:t>
            </a:r>
          </a:p>
        </p:txBody>
      </p:sp>
      <p:sp>
        <p:nvSpPr>
          <p:cNvPr id="19" name="Espace réservé du texte 9">
            <a:extLst>
              <a:ext uri="{FF2B5EF4-FFF2-40B4-BE49-F238E27FC236}">
                <a16:creationId xmlns:a16="http://schemas.microsoft.com/office/drawing/2014/main" id="{D4BDD27D-9DD4-479C-9515-63D6A1DD8665}"/>
              </a:ext>
            </a:extLst>
          </p:cNvPr>
          <p:cNvSpPr>
            <a:spLocks noGrp="1"/>
          </p:cNvSpPr>
          <p:nvPr>
            <p:ph type="body" sz="quarter" idx="14" hasCustomPrompt="1"/>
          </p:nvPr>
        </p:nvSpPr>
        <p:spPr>
          <a:xfrm>
            <a:off x="1259632" y="1563638"/>
            <a:ext cx="3457575" cy="274637"/>
          </a:xfrm>
          <a:prstGeom prst="rect">
            <a:avLst/>
          </a:prstGeom>
        </p:spPr>
        <p:txBody>
          <a:bodyPr/>
          <a:lstStyle>
            <a:lvl1pPr marL="285750" indent="-285750">
              <a:buSzPct val="10000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1</a:t>
            </a:r>
          </a:p>
        </p:txBody>
      </p:sp>
      <p:sp>
        <p:nvSpPr>
          <p:cNvPr id="24" name="Espace réservé du texte 9">
            <a:extLst>
              <a:ext uri="{FF2B5EF4-FFF2-40B4-BE49-F238E27FC236}">
                <a16:creationId xmlns:a16="http://schemas.microsoft.com/office/drawing/2014/main" id="{6B199821-60D8-41F7-84AD-D1CC17856DA1}"/>
              </a:ext>
            </a:extLst>
          </p:cNvPr>
          <p:cNvSpPr>
            <a:spLocks noGrp="1"/>
          </p:cNvSpPr>
          <p:nvPr>
            <p:ph type="body" sz="quarter" idx="15" hasCustomPrompt="1"/>
          </p:nvPr>
        </p:nvSpPr>
        <p:spPr>
          <a:xfrm>
            <a:off x="1259632" y="2067694"/>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2</a:t>
            </a:r>
          </a:p>
        </p:txBody>
      </p:sp>
      <p:sp>
        <p:nvSpPr>
          <p:cNvPr id="25" name="Espace réservé du texte 9">
            <a:extLst>
              <a:ext uri="{FF2B5EF4-FFF2-40B4-BE49-F238E27FC236}">
                <a16:creationId xmlns:a16="http://schemas.microsoft.com/office/drawing/2014/main" id="{F5817254-CF7C-4E3C-896D-C3BF47D28DC6}"/>
              </a:ext>
            </a:extLst>
          </p:cNvPr>
          <p:cNvSpPr>
            <a:spLocks noGrp="1"/>
          </p:cNvSpPr>
          <p:nvPr>
            <p:ph type="body" sz="quarter" idx="16" hasCustomPrompt="1"/>
          </p:nvPr>
        </p:nvSpPr>
        <p:spPr>
          <a:xfrm>
            <a:off x="1259632" y="2571750"/>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3</a:t>
            </a:r>
          </a:p>
        </p:txBody>
      </p:sp>
      <p:sp>
        <p:nvSpPr>
          <p:cNvPr id="26" name="Espace réservé du texte 9">
            <a:extLst>
              <a:ext uri="{FF2B5EF4-FFF2-40B4-BE49-F238E27FC236}">
                <a16:creationId xmlns:a16="http://schemas.microsoft.com/office/drawing/2014/main" id="{F9872377-B9D4-43B9-A830-CC5150BAFBA4}"/>
              </a:ext>
            </a:extLst>
          </p:cNvPr>
          <p:cNvSpPr>
            <a:spLocks noGrp="1"/>
          </p:cNvSpPr>
          <p:nvPr>
            <p:ph type="body" sz="quarter" idx="19" hasCustomPrompt="1"/>
          </p:nvPr>
        </p:nvSpPr>
        <p:spPr>
          <a:xfrm>
            <a:off x="1187624" y="411510"/>
            <a:ext cx="3672409" cy="360040"/>
          </a:xfrm>
          <a:prstGeom prst="rect">
            <a:avLst/>
          </a:prstGeom>
        </p:spPr>
        <p:txBody>
          <a:bodyPr/>
          <a:lstStyle>
            <a:lvl1pPr marL="0" indent="0">
              <a:buNone/>
              <a:defRPr sz="2800" b="1" spc="3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SOMMAIRE</a:t>
            </a:r>
          </a:p>
        </p:txBody>
      </p:sp>
      <p:sp>
        <p:nvSpPr>
          <p:cNvPr id="27" name="Espace réservé du texte 9">
            <a:extLst>
              <a:ext uri="{FF2B5EF4-FFF2-40B4-BE49-F238E27FC236}">
                <a16:creationId xmlns:a16="http://schemas.microsoft.com/office/drawing/2014/main" id="{018CD99E-4A3B-4860-AE3F-E1F4E09DC35E}"/>
              </a:ext>
            </a:extLst>
          </p:cNvPr>
          <p:cNvSpPr>
            <a:spLocks noGrp="1"/>
          </p:cNvSpPr>
          <p:nvPr>
            <p:ph type="body" sz="quarter" idx="20" hasCustomPrompt="1"/>
          </p:nvPr>
        </p:nvSpPr>
        <p:spPr>
          <a:xfrm>
            <a:off x="1259630" y="3579862"/>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5</a:t>
            </a:r>
          </a:p>
        </p:txBody>
      </p:sp>
      <p:pic>
        <p:nvPicPr>
          <p:cNvPr id="28" name="Image 27">
            <a:extLst>
              <a:ext uri="{FF2B5EF4-FFF2-40B4-BE49-F238E27FC236}">
                <a16:creationId xmlns:a16="http://schemas.microsoft.com/office/drawing/2014/main" id="{88C61275-56B7-49CA-BD74-E07093E7DB2D}"/>
              </a:ext>
            </a:extLst>
          </p:cNvPr>
          <p:cNvPicPr>
            <a:picLocks noChangeAspect="1"/>
          </p:cNvPicPr>
          <p:nvPr userDrawn="1"/>
        </p:nvPicPr>
        <p:blipFill>
          <a:blip r:embed="rId3"/>
          <a:stretch>
            <a:fillRect/>
          </a:stretch>
        </p:blipFill>
        <p:spPr>
          <a:xfrm>
            <a:off x="7628706" y="4515966"/>
            <a:ext cx="1296144" cy="354387"/>
          </a:xfrm>
          <a:prstGeom prst="rect">
            <a:avLst/>
          </a:prstGeom>
        </p:spPr>
      </p:pic>
    </p:spTree>
    <p:extLst>
      <p:ext uri="{BB962C8B-B14F-4D97-AF65-F5344CB8AC3E}">
        <p14:creationId xmlns:p14="http://schemas.microsoft.com/office/powerpoint/2010/main" val="308670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6 Chap.">
    <p:spTree>
      <p:nvGrpSpPr>
        <p:cNvPr id="1" name=""/>
        <p:cNvGrpSpPr/>
        <p:nvPr/>
      </p:nvGrpSpPr>
      <p:grpSpPr>
        <a:xfrm>
          <a:off x="0" y="0"/>
          <a:ext cx="0" cy="0"/>
          <a:chOff x="0" y="0"/>
          <a:chExt cx="0" cy="0"/>
        </a:xfrm>
      </p:grpSpPr>
      <p:sp>
        <p:nvSpPr>
          <p:cNvPr id="12" name="Ellipse 11">
            <a:extLst>
              <a:ext uri="{FF2B5EF4-FFF2-40B4-BE49-F238E27FC236}">
                <a16:creationId xmlns:a16="http://schemas.microsoft.com/office/drawing/2014/main" id="{98A880C2-B4CE-4F57-A153-AFA9F452A2F3}"/>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space réservé du numéro de diapositive 1">
            <a:extLst>
              <a:ext uri="{FF2B5EF4-FFF2-40B4-BE49-F238E27FC236}">
                <a16:creationId xmlns:a16="http://schemas.microsoft.com/office/drawing/2014/main" id="{890A3D6D-909B-4D9F-9DB3-9E77337191E0}"/>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sp>
        <p:nvSpPr>
          <p:cNvPr id="26" name="Espace réservé du texte 9">
            <a:extLst>
              <a:ext uri="{FF2B5EF4-FFF2-40B4-BE49-F238E27FC236}">
                <a16:creationId xmlns:a16="http://schemas.microsoft.com/office/drawing/2014/main" id="{C6EB9BBF-501F-4214-8630-3D6AF55B6E99}"/>
              </a:ext>
            </a:extLst>
          </p:cNvPr>
          <p:cNvSpPr>
            <a:spLocks noGrp="1"/>
          </p:cNvSpPr>
          <p:nvPr>
            <p:ph type="body" sz="quarter" idx="17" hasCustomPrompt="1"/>
          </p:nvPr>
        </p:nvSpPr>
        <p:spPr>
          <a:xfrm>
            <a:off x="4644010" y="2113914"/>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4</a:t>
            </a:r>
          </a:p>
        </p:txBody>
      </p:sp>
      <p:sp>
        <p:nvSpPr>
          <p:cNvPr id="27" name="Espace réservé du texte 9">
            <a:extLst>
              <a:ext uri="{FF2B5EF4-FFF2-40B4-BE49-F238E27FC236}">
                <a16:creationId xmlns:a16="http://schemas.microsoft.com/office/drawing/2014/main" id="{B75C5138-C020-4B74-8338-C316DB3379C4}"/>
              </a:ext>
            </a:extLst>
          </p:cNvPr>
          <p:cNvSpPr>
            <a:spLocks noGrp="1"/>
          </p:cNvSpPr>
          <p:nvPr>
            <p:ph type="body" sz="quarter" idx="14" hasCustomPrompt="1"/>
          </p:nvPr>
        </p:nvSpPr>
        <p:spPr>
          <a:xfrm>
            <a:off x="925257" y="2113914"/>
            <a:ext cx="3457575" cy="274637"/>
          </a:xfrm>
          <a:prstGeom prst="rect">
            <a:avLst/>
          </a:prstGeom>
        </p:spPr>
        <p:txBody>
          <a:bodyPr/>
          <a:lstStyle>
            <a:lvl1pPr marL="285750" indent="-285750">
              <a:buSzPct val="10000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1</a:t>
            </a:r>
          </a:p>
        </p:txBody>
      </p:sp>
      <p:sp>
        <p:nvSpPr>
          <p:cNvPr id="28" name="Espace réservé du texte 9">
            <a:extLst>
              <a:ext uri="{FF2B5EF4-FFF2-40B4-BE49-F238E27FC236}">
                <a16:creationId xmlns:a16="http://schemas.microsoft.com/office/drawing/2014/main" id="{6CEE8ED4-A4D4-4DCA-AFA0-E5877A7E5ABA}"/>
              </a:ext>
            </a:extLst>
          </p:cNvPr>
          <p:cNvSpPr>
            <a:spLocks noGrp="1"/>
          </p:cNvSpPr>
          <p:nvPr>
            <p:ph type="body" sz="quarter" idx="15" hasCustomPrompt="1"/>
          </p:nvPr>
        </p:nvSpPr>
        <p:spPr>
          <a:xfrm>
            <a:off x="925257" y="2617970"/>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2</a:t>
            </a:r>
          </a:p>
        </p:txBody>
      </p:sp>
      <p:sp>
        <p:nvSpPr>
          <p:cNvPr id="29" name="Espace réservé du texte 9">
            <a:extLst>
              <a:ext uri="{FF2B5EF4-FFF2-40B4-BE49-F238E27FC236}">
                <a16:creationId xmlns:a16="http://schemas.microsoft.com/office/drawing/2014/main" id="{0DC1B6D5-3731-4F55-9AD4-30F948DC99A2}"/>
              </a:ext>
            </a:extLst>
          </p:cNvPr>
          <p:cNvSpPr>
            <a:spLocks noGrp="1"/>
          </p:cNvSpPr>
          <p:nvPr>
            <p:ph type="body" sz="quarter" idx="16" hasCustomPrompt="1"/>
          </p:nvPr>
        </p:nvSpPr>
        <p:spPr>
          <a:xfrm>
            <a:off x="925257" y="3122026"/>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3</a:t>
            </a:r>
          </a:p>
        </p:txBody>
      </p:sp>
      <p:sp>
        <p:nvSpPr>
          <p:cNvPr id="30" name="Espace réservé du texte 9">
            <a:extLst>
              <a:ext uri="{FF2B5EF4-FFF2-40B4-BE49-F238E27FC236}">
                <a16:creationId xmlns:a16="http://schemas.microsoft.com/office/drawing/2014/main" id="{1F307C82-1F97-4CA4-9697-E188F15AE08A}"/>
              </a:ext>
            </a:extLst>
          </p:cNvPr>
          <p:cNvSpPr>
            <a:spLocks noGrp="1"/>
          </p:cNvSpPr>
          <p:nvPr>
            <p:ph type="body" sz="quarter" idx="19" hasCustomPrompt="1"/>
          </p:nvPr>
        </p:nvSpPr>
        <p:spPr>
          <a:xfrm>
            <a:off x="925257" y="411510"/>
            <a:ext cx="3672409" cy="360040"/>
          </a:xfrm>
          <a:prstGeom prst="rect">
            <a:avLst/>
          </a:prstGeom>
        </p:spPr>
        <p:txBody>
          <a:bodyPr/>
          <a:lstStyle>
            <a:lvl1pPr marL="0" indent="0">
              <a:buNone/>
              <a:defRPr sz="2800" b="1" spc="3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SOMMAIRE</a:t>
            </a:r>
          </a:p>
        </p:txBody>
      </p:sp>
      <p:sp>
        <p:nvSpPr>
          <p:cNvPr id="31" name="Espace réservé du texte 9">
            <a:extLst>
              <a:ext uri="{FF2B5EF4-FFF2-40B4-BE49-F238E27FC236}">
                <a16:creationId xmlns:a16="http://schemas.microsoft.com/office/drawing/2014/main" id="{EB986301-2D4E-4CC6-AB24-92A3F3E91354}"/>
              </a:ext>
            </a:extLst>
          </p:cNvPr>
          <p:cNvSpPr>
            <a:spLocks noGrp="1"/>
          </p:cNvSpPr>
          <p:nvPr>
            <p:ph type="body" sz="quarter" idx="20" hasCustomPrompt="1"/>
          </p:nvPr>
        </p:nvSpPr>
        <p:spPr>
          <a:xfrm>
            <a:off x="4644009" y="2617970"/>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5</a:t>
            </a:r>
          </a:p>
        </p:txBody>
      </p:sp>
      <p:sp>
        <p:nvSpPr>
          <p:cNvPr id="32" name="Espace réservé du texte 9">
            <a:extLst>
              <a:ext uri="{FF2B5EF4-FFF2-40B4-BE49-F238E27FC236}">
                <a16:creationId xmlns:a16="http://schemas.microsoft.com/office/drawing/2014/main" id="{7AD86928-AFC7-42F7-9563-6ED1EFEA9468}"/>
              </a:ext>
            </a:extLst>
          </p:cNvPr>
          <p:cNvSpPr>
            <a:spLocks noGrp="1"/>
          </p:cNvSpPr>
          <p:nvPr>
            <p:ph type="body" sz="quarter" idx="21" hasCustomPrompt="1"/>
          </p:nvPr>
        </p:nvSpPr>
        <p:spPr>
          <a:xfrm>
            <a:off x="4644008" y="3122026"/>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6</a:t>
            </a:r>
          </a:p>
        </p:txBody>
      </p:sp>
      <p:pic>
        <p:nvPicPr>
          <p:cNvPr id="33" name="Image 32">
            <a:extLst>
              <a:ext uri="{FF2B5EF4-FFF2-40B4-BE49-F238E27FC236}">
                <a16:creationId xmlns:a16="http://schemas.microsoft.com/office/drawing/2014/main" id="{9C6A409F-E24D-4B4F-8234-6897E6215B93}"/>
              </a:ext>
            </a:extLst>
          </p:cNvPr>
          <p:cNvPicPr>
            <a:picLocks noChangeAspect="1"/>
          </p:cNvPicPr>
          <p:nvPr userDrawn="1"/>
        </p:nvPicPr>
        <p:blipFill>
          <a:blip r:embed="rId3"/>
          <a:stretch>
            <a:fillRect/>
          </a:stretch>
        </p:blipFill>
        <p:spPr>
          <a:xfrm>
            <a:off x="7628706" y="4515966"/>
            <a:ext cx="1296144" cy="354387"/>
          </a:xfrm>
          <a:prstGeom prst="rect">
            <a:avLst/>
          </a:prstGeom>
        </p:spPr>
      </p:pic>
    </p:spTree>
    <p:extLst>
      <p:ext uri="{BB962C8B-B14F-4D97-AF65-F5344CB8AC3E}">
        <p14:creationId xmlns:p14="http://schemas.microsoft.com/office/powerpoint/2010/main" val="3706153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mmaire 7 Chap.">
    <p:spTree>
      <p:nvGrpSpPr>
        <p:cNvPr id="1" name=""/>
        <p:cNvGrpSpPr/>
        <p:nvPr/>
      </p:nvGrpSpPr>
      <p:grpSpPr>
        <a:xfrm>
          <a:off x="0" y="0"/>
          <a:ext cx="0" cy="0"/>
          <a:chOff x="0" y="0"/>
          <a:chExt cx="0" cy="0"/>
        </a:xfrm>
      </p:grpSpPr>
      <p:sp>
        <p:nvSpPr>
          <p:cNvPr id="13" name="Ellipse 12">
            <a:extLst>
              <a:ext uri="{FF2B5EF4-FFF2-40B4-BE49-F238E27FC236}">
                <a16:creationId xmlns:a16="http://schemas.microsoft.com/office/drawing/2014/main" id="{63429AC1-244A-4678-9163-B83319176939}"/>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space réservé du numéro de diapositive 1">
            <a:extLst>
              <a:ext uri="{FF2B5EF4-FFF2-40B4-BE49-F238E27FC236}">
                <a16:creationId xmlns:a16="http://schemas.microsoft.com/office/drawing/2014/main" id="{06290560-15A4-4721-9FC6-57AF0AE174A3}"/>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sp>
        <p:nvSpPr>
          <p:cNvPr id="16" name="Espace réservé du texte 9">
            <a:extLst>
              <a:ext uri="{FF2B5EF4-FFF2-40B4-BE49-F238E27FC236}">
                <a16:creationId xmlns:a16="http://schemas.microsoft.com/office/drawing/2014/main" id="{0B1115B1-A156-4D10-BE0D-686F08D21F62}"/>
              </a:ext>
            </a:extLst>
          </p:cNvPr>
          <p:cNvSpPr>
            <a:spLocks noGrp="1"/>
          </p:cNvSpPr>
          <p:nvPr>
            <p:ph type="body" sz="quarter" idx="17" hasCustomPrompt="1"/>
          </p:nvPr>
        </p:nvSpPr>
        <p:spPr>
          <a:xfrm>
            <a:off x="925257" y="3626082"/>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4</a:t>
            </a:r>
          </a:p>
        </p:txBody>
      </p:sp>
      <p:sp>
        <p:nvSpPr>
          <p:cNvPr id="17" name="Espace réservé du texte 9">
            <a:extLst>
              <a:ext uri="{FF2B5EF4-FFF2-40B4-BE49-F238E27FC236}">
                <a16:creationId xmlns:a16="http://schemas.microsoft.com/office/drawing/2014/main" id="{8E8B0D3D-1C2D-4ABF-A870-25F5CB2AC8CA}"/>
              </a:ext>
            </a:extLst>
          </p:cNvPr>
          <p:cNvSpPr>
            <a:spLocks noGrp="1"/>
          </p:cNvSpPr>
          <p:nvPr>
            <p:ph type="body" sz="quarter" idx="14" hasCustomPrompt="1"/>
          </p:nvPr>
        </p:nvSpPr>
        <p:spPr>
          <a:xfrm>
            <a:off x="925257" y="2113914"/>
            <a:ext cx="3457575" cy="274637"/>
          </a:xfrm>
          <a:prstGeom prst="rect">
            <a:avLst/>
          </a:prstGeom>
        </p:spPr>
        <p:txBody>
          <a:bodyPr/>
          <a:lstStyle>
            <a:lvl1pPr marL="285750" indent="-285750">
              <a:buSzPct val="10000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1</a:t>
            </a:r>
          </a:p>
        </p:txBody>
      </p:sp>
      <p:sp>
        <p:nvSpPr>
          <p:cNvPr id="28" name="Espace réservé du texte 9">
            <a:extLst>
              <a:ext uri="{FF2B5EF4-FFF2-40B4-BE49-F238E27FC236}">
                <a16:creationId xmlns:a16="http://schemas.microsoft.com/office/drawing/2014/main" id="{9D27E4BD-7FA1-41FF-9509-42EF1071EC90}"/>
              </a:ext>
            </a:extLst>
          </p:cNvPr>
          <p:cNvSpPr>
            <a:spLocks noGrp="1"/>
          </p:cNvSpPr>
          <p:nvPr>
            <p:ph type="body" sz="quarter" idx="15" hasCustomPrompt="1"/>
          </p:nvPr>
        </p:nvSpPr>
        <p:spPr>
          <a:xfrm>
            <a:off x="925257" y="2617970"/>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2</a:t>
            </a:r>
          </a:p>
        </p:txBody>
      </p:sp>
      <p:sp>
        <p:nvSpPr>
          <p:cNvPr id="29" name="Espace réservé du texte 9">
            <a:extLst>
              <a:ext uri="{FF2B5EF4-FFF2-40B4-BE49-F238E27FC236}">
                <a16:creationId xmlns:a16="http://schemas.microsoft.com/office/drawing/2014/main" id="{14DA80DB-1C72-4640-B17E-5D8322B60C5B}"/>
              </a:ext>
            </a:extLst>
          </p:cNvPr>
          <p:cNvSpPr>
            <a:spLocks noGrp="1"/>
          </p:cNvSpPr>
          <p:nvPr>
            <p:ph type="body" sz="quarter" idx="16" hasCustomPrompt="1"/>
          </p:nvPr>
        </p:nvSpPr>
        <p:spPr>
          <a:xfrm>
            <a:off x="925257" y="3122026"/>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3</a:t>
            </a:r>
          </a:p>
        </p:txBody>
      </p:sp>
      <p:sp>
        <p:nvSpPr>
          <p:cNvPr id="30" name="Espace réservé du texte 9">
            <a:extLst>
              <a:ext uri="{FF2B5EF4-FFF2-40B4-BE49-F238E27FC236}">
                <a16:creationId xmlns:a16="http://schemas.microsoft.com/office/drawing/2014/main" id="{85943EB1-46AC-418F-9B8F-F685CF9D1B03}"/>
              </a:ext>
            </a:extLst>
          </p:cNvPr>
          <p:cNvSpPr>
            <a:spLocks noGrp="1"/>
          </p:cNvSpPr>
          <p:nvPr>
            <p:ph type="body" sz="quarter" idx="19" hasCustomPrompt="1"/>
          </p:nvPr>
        </p:nvSpPr>
        <p:spPr>
          <a:xfrm>
            <a:off x="925257" y="411510"/>
            <a:ext cx="3672409" cy="360040"/>
          </a:xfrm>
          <a:prstGeom prst="rect">
            <a:avLst/>
          </a:prstGeom>
        </p:spPr>
        <p:txBody>
          <a:bodyPr/>
          <a:lstStyle>
            <a:lvl1pPr marL="0" indent="0">
              <a:buNone/>
              <a:defRPr sz="2800" b="1" spc="3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SOMMAIRE</a:t>
            </a:r>
          </a:p>
        </p:txBody>
      </p:sp>
      <p:sp>
        <p:nvSpPr>
          <p:cNvPr id="31" name="Espace réservé du texte 9">
            <a:extLst>
              <a:ext uri="{FF2B5EF4-FFF2-40B4-BE49-F238E27FC236}">
                <a16:creationId xmlns:a16="http://schemas.microsoft.com/office/drawing/2014/main" id="{AC5A7091-3065-4520-B743-E7731CCF83EE}"/>
              </a:ext>
            </a:extLst>
          </p:cNvPr>
          <p:cNvSpPr>
            <a:spLocks noGrp="1"/>
          </p:cNvSpPr>
          <p:nvPr>
            <p:ph type="body" sz="quarter" idx="20" hasCustomPrompt="1"/>
          </p:nvPr>
        </p:nvSpPr>
        <p:spPr>
          <a:xfrm>
            <a:off x="4572001" y="2113914"/>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5</a:t>
            </a:r>
          </a:p>
        </p:txBody>
      </p:sp>
      <p:sp>
        <p:nvSpPr>
          <p:cNvPr id="32" name="Espace réservé du texte 9">
            <a:extLst>
              <a:ext uri="{FF2B5EF4-FFF2-40B4-BE49-F238E27FC236}">
                <a16:creationId xmlns:a16="http://schemas.microsoft.com/office/drawing/2014/main" id="{073A07CC-03B5-46D7-A5A7-C50BD7AE499B}"/>
              </a:ext>
            </a:extLst>
          </p:cNvPr>
          <p:cNvSpPr>
            <a:spLocks noGrp="1"/>
          </p:cNvSpPr>
          <p:nvPr>
            <p:ph type="body" sz="quarter" idx="21" hasCustomPrompt="1"/>
          </p:nvPr>
        </p:nvSpPr>
        <p:spPr>
          <a:xfrm>
            <a:off x="4572000" y="2617970"/>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6</a:t>
            </a:r>
          </a:p>
        </p:txBody>
      </p:sp>
      <p:sp>
        <p:nvSpPr>
          <p:cNvPr id="33" name="Espace réservé du texte 9">
            <a:extLst>
              <a:ext uri="{FF2B5EF4-FFF2-40B4-BE49-F238E27FC236}">
                <a16:creationId xmlns:a16="http://schemas.microsoft.com/office/drawing/2014/main" id="{0CFC60D3-9AC4-4ACF-BA4B-A3AA367607B7}"/>
              </a:ext>
            </a:extLst>
          </p:cNvPr>
          <p:cNvSpPr>
            <a:spLocks noGrp="1"/>
          </p:cNvSpPr>
          <p:nvPr>
            <p:ph type="body" sz="quarter" idx="22" hasCustomPrompt="1"/>
          </p:nvPr>
        </p:nvSpPr>
        <p:spPr>
          <a:xfrm>
            <a:off x="4572000" y="3122025"/>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7</a:t>
            </a:r>
          </a:p>
        </p:txBody>
      </p:sp>
      <p:pic>
        <p:nvPicPr>
          <p:cNvPr id="34" name="Image 33">
            <a:extLst>
              <a:ext uri="{FF2B5EF4-FFF2-40B4-BE49-F238E27FC236}">
                <a16:creationId xmlns:a16="http://schemas.microsoft.com/office/drawing/2014/main" id="{3F684C41-0257-48C0-8731-38AB1DF3BB71}"/>
              </a:ext>
            </a:extLst>
          </p:cNvPr>
          <p:cNvPicPr>
            <a:picLocks noChangeAspect="1"/>
          </p:cNvPicPr>
          <p:nvPr userDrawn="1"/>
        </p:nvPicPr>
        <p:blipFill>
          <a:blip r:embed="rId3"/>
          <a:stretch>
            <a:fillRect/>
          </a:stretch>
        </p:blipFill>
        <p:spPr>
          <a:xfrm>
            <a:off x="7628706" y="4515966"/>
            <a:ext cx="1296144" cy="354387"/>
          </a:xfrm>
          <a:prstGeom prst="rect">
            <a:avLst/>
          </a:prstGeom>
        </p:spPr>
      </p:pic>
    </p:spTree>
    <p:extLst>
      <p:ext uri="{BB962C8B-B14F-4D97-AF65-F5344CB8AC3E}">
        <p14:creationId xmlns:p14="http://schemas.microsoft.com/office/powerpoint/2010/main" val="3096225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ommaire 8 Chap.">
    <p:spTree>
      <p:nvGrpSpPr>
        <p:cNvPr id="1" name=""/>
        <p:cNvGrpSpPr/>
        <p:nvPr/>
      </p:nvGrpSpPr>
      <p:grpSpPr>
        <a:xfrm>
          <a:off x="0" y="0"/>
          <a:ext cx="0" cy="0"/>
          <a:chOff x="0" y="0"/>
          <a:chExt cx="0" cy="0"/>
        </a:xfrm>
      </p:grpSpPr>
      <p:sp>
        <p:nvSpPr>
          <p:cNvPr id="14" name="Ellipse 13">
            <a:extLst>
              <a:ext uri="{FF2B5EF4-FFF2-40B4-BE49-F238E27FC236}">
                <a16:creationId xmlns:a16="http://schemas.microsoft.com/office/drawing/2014/main" id="{C58C228A-B343-4E40-8609-54537AFF65F9}"/>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space réservé du numéro de diapositive 1">
            <a:extLst>
              <a:ext uri="{FF2B5EF4-FFF2-40B4-BE49-F238E27FC236}">
                <a16:creationId xmlns:a16="http://schemas.microsoft.com/office/drawing/2014/main" id="{025BEBE0-B307-4F39-AF5C-60B4EE1C6D98}"/>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sp>
        <p:nvSpPr>
          <p:cNvPr id="34" name="Espace réservé du texte 9">
            <a:extLst>
              <a:ext uri="{FF2B5EF4-FFF2-40B4-BE49-F238E27FC236}">
                <a16:creationId xmlns:a16="http://schemas.microsoft.com/office/drawing/2014/main" id="{29651D64-8B9B-459C-ACDB-63457D3CD166}"/>
              </a:ext>
            </a:extLst>
          </p:cNvPr>
          <p:cNvSpPr>
            <a:spLocks noGrp="1"/>
          </p:cNvSpPr>
          <p:nvPr>
            <p:ph type="body" sz="quarter" idx="17" hasCustomPrompt="1"/>
          </p:nvPr>
        </p:nvSpPr>
        <p:spPr>
          <a:xfrm>
            <a:off x="925257" y="3626082"/>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4</a:t>
            </a:r>
          </a:p>
        </p:txBody>
      </p:sp>
      <p:sp>
        <p:nvSpPr>
          <p:cNvPr id="35" name="Espace réservé du texte 9">
            <a:extLst>
              <a:ext uri="{FF2B5EF4-FFF2-40B4-BE49-F238E27FC236}">
                <a16:creationId xmlns:a16="http://schemas.microsoft.com/office/drawing/2014/main" id="{2C8AD227-2A77-43C5-8A88-C3173ACE15B8}"/>
              </a:ext>
            </a:extLst>
          </p:cNvPr>
          <p:cNvSpPr>
            <a:spLocks noGrp="1"/>
          </p:cNvSpPr>
          <p:nvPr>
            <p:ph type="body" sz="quarter" idx="14" hasCustomPrompt="1"/>
          </p:nvPr>
        </p:nvSpPr>
        <p:spPr>
          <a:xfrm>
            <a:off x="925257" y="2113914"/>
            <a:ext cx="3457575" cy="274637"/>
          </a:xfrm>
          <a:prstGeom prst="rect">
            <a:avLst/>
          </a:prstGeom>
        </p:spPr>
        <p:txBody>
          <a:bodyPr/>
          <a:lstStyle>
            <a:lvl1pPr marL="285750" indent="-285750">
              <a:buSzPct val="10000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1</a:t>
            </a:r>
          </a:p>
        </p:txBody>
      </p:sp>
      <p:sp>
        <p:nvSpPr>
          <p:cNvPr id="36" name="Espace réservé du texte 9">
            <a:extLst>
              <a:ext uri="{FF2B5EF4-FFF2-40B4-BE49-F238E27FC236}">
                <a16:creationId xmlns:a16="http://schemas.microsoft.com/office/drawing/2014/main" id="{AE3C99E0-1719-4689-976A-EFA20C192553}"/>
              </a:ext>
            </a:extLst>
          </p:cNvPr>
          <p:cNvSpPr>
            <a:spLocks noGrp="1"/>
          </p:cNvSpPr>
          <p:nvPr>
            <p:ph type="body" sz="quarter" idx="15" hasCustomPrompt="1"/>
          </p:nvPr>
        </p:nvSpPr>
        <p:spPr>
          <a:xfrm>
            <a:off x="925257" y="2617970"/>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2</a:t>
            </a:r>
          </a:p>
        </p:txBody>
      </p:sp>
      <p:sp>
        <p:nvSpPr>
          <p:cNvPr id="37" name="Espace réservé du texte 9">
            <a:extLst>
              <a:ext uri="{FF2B5EF4-FFF2-40B4-BE49-F238E27FC236}">
                <a16:creationId xmlns:a16="http://schemas.microsoft.com/office/drawing/2014/main" id="{80E4644C-624D-4AB2-863C-7A3E9C935B56}"/>
              </a:ext>
            </a:extLst>
          </p:cNvPr>
          <p:cNvSpPr>
            <a:spLocks noGrp="1"/>
          </p:cNvSpPr>
          <p:nvPr>
            <p:ph type="body" sz="quarter" idx="16" hasCustomPrompt="1"/>
          </p:nvPr>
        </p:nvSpPr>
        <p:spPr>
          <a:xfrm>
            <a:off x="925257" y="3122026"/>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3</a:t>
            </a:r>
          </a:p>
        </p:txBody>
      </p:sp>
      <p:sp>
        <p:nvSpPr>
          <p:cNvPr id="38" name="Espace réservé du texte 9">
            <a:extLst>
              <a:ext uri="{FF2B5EF4-FFF2-40B4-BE49-F238E27FC236}">
                <a16:creationId xmlns:a16="http://schemas.microsoft.com/office/drawing/2014/main" id="{9D363902-F46B-45D7-BD8D-81EB401DDEC5}"/>
              </a:ext>
            </a:extLst>
          </p:cNvPr>
          <p:cNvSpPr>
            <a:spLocks noGrp="1"/>
          </p:cNvSpPr>
          <p:nvPr>
            <p:ph type="body" sz="quarter" idx="19" hasCustomPrompt="1"/>
          </p:nvPr>
        </p:nvSpPr>
        <p:spPr>
          <a:xfrm>
            <a:off x="925257" y="411510"/>
            <a:ext cx="3672409" cy="360040"/>
          </a:xfrm>
          <a:prstGeom prst="rect">
            <a:avLst/>
          </a:prstGeom>
        </p:spPr>
        <p:txBody>
          <a:bodyPr/>
          <a:lstStyle>
            <a:lvl1pPr marL="0" indent="0">
              <a:buNone/>
              <a:defRPr sz="2800" b="1" spc="3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SOMMAIRE</a:t>
            </a:r>
          </a:p>
        </p:txBody>
      </p:sp>
      <p:sp>
        <p:nvSpPr>
          <p:cNvPr id="39" name="Espace réservé du texte 9">
            <a:extLst>
              <a:ext uri="{FF2B5EF4-FFF2-40B4-BE49-F238E27FC236}">
                <a16:creationId xmlns:a16="http://schemas.microsoft.com/office/drawing/2014/main" id="{83699A54-4EB1-4782-8E84-F0188985EBA9}"/>
              </a:ext>
            </a:extLst>
          </p:cNvPr>
          <p:cNvSpPr>
            <a:spLocks noGrp="1"/>
          </p:cNvSpPr>
          <p:nvPr>
            <p:ph type="body" sz="quarter" idx="20" hasCustomPrompt="1"/>
          </p:nvPr>
        </p:nvSpPr>
        <p:spPr>
          <a:xfrm>
            <a:off x="4572001" y="2113914"/>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5</a:t>
            </a:r>
          </a:p>
        </p:txBody>
      </p:sp>
      <p:sp>
        <p:nvSpPr>
          <p:cNvPr id="40" name="Espace réservé du texte 9">
            <a:extLst>
              <a:ext uri="{FF2B5EF4-FFF2-40B4-BE49-F238E27FC236}">
                <a16:creationId xmlns:a16="http://schemas.microsoft.com/office/drawing/2014/main" id="{93043F78-EB11-4E2B-A046-BC8B7EA41623}"/>
              </a:ext>
            </a:extLst>
          </p:cNvPr>
          <p:cNvSpPr>
            <a:spLocks noGrp="1"/>
          </p:cNvSpPr>
          <p:nvPr>
            <p:ph type="body" sz="quarter" idx="21" hasCustomPrompt="1"/>
          </p:nvPr>
        </p:nvSpPr>
        <p:spPr>
          <a:xfrm>
            <a:off x="4572000" y="2617970"/>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6</a:t>
            </a:r>
          </a:p>
        </p:txBody>
      </p:sp>
      <p:sp>
        <p:nvSpPr>
          <p:cNvPr id="41" name="Espace réservé du texte 9">
            <a:extLst>
              <a:ext uri="{FF2B5EF4-FFF2-40B4-BE49-F238E27FC236}">
                <a16:creationId xmlns:a16="http://schemas.microsoft.com/office/drawing/2014/main" id="{04175D79-1EB0-4959-8BD2-6F7C202CD4A0}"/>
              </a:ext>
            </a:extLst>
          </p:cNvPr>
          <p:cNvSpPr>
            <a:spLocks noGrp="1"/>
          </p:cNvSpPr>
          <p:nvPr>
            <p:ph type="body" sz="quarter" idx="22" hasCustomPrompt="1"/>
          </p:nvPr>
        </p:nvSpPr>
        <p:spPr>
          <a:xfrm>
            <a:off x="4572000" y="3122025"/>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7</a:t>
            </a:r>
          </a:p>
        </p:txBody>
      </p:sp>
      <p:sp>
        <p:nvSpPr>
          <p:cNvPr id="42" name="Espace réservé du texte 9">
            <a:extLst>
              <a:ext uri="{FF2B5EF4-FFF2-40B4-BE49-F238E27FC236}">
                <a16:creationId xmlns:a16="http://schemas.microsoft.com/office/drawing/2014/main" id="{E2C4D237-C68B-46A7-8AEE-D85A0D119E96}"/>
              </a:ext>
            </a:extLst>
          </p:cNvPr>
          <p:cNvSpPr>
            <a:spLocks noGrp="1"/>
          </p:cNvSpPr>
          <p:nvPr>
            <p:ph type="body" sz="quarter" idx="23" hasCustomPrompt="1"/>
          </p:nvPr>
        </p:nvSpPr>
        <p:spPr>
          <a:xfrm>
            <a:off x="4574672" y="3630894"/>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8</a:t>
            </a:r>
          </a:p>
        </p:txBody>
      </p:sp>
      <p:pic>
        <p:nvPicPr>
          <p:cNvPr id="43" name="Image 42">
            <a:extLst>
              <a:ext uri="{FF2B5EF4-FFF2-40B4-BE49-F238E27FC236}">
                <a16:creationId xmlns:a16="http://schemas.microsoft.com/office/drawing/2014/main" id="{507E31D7-335D-4597-BF17-A7FB833EF470}"/>
              </a:ext>
            </a:extLst>
          </p:cNvPr>
          <p:cNvPicPr>
            <a:picLocks noChangeAspect="1"/>
          </p:cNvPicPr>
          <p:nvPr userDrawn="1"/>
        </p:nvPicPr>
        <p:blipFill>
          <a:blip r:embed="rId3"/>
          <a:stretch>
            <a:fillRect/>
          </a:stretch>
        </p:blipFill>
        <p:spPr>
          <a:xfrm>
            <a:off x="7628706" y="4515966"/>
            <a:ext cx="1296144" cy="354387"/>
          </a:xfrm>
          <a:prstGeom prst="rect">
            <a:avLst/>
          </a:prstGeom>
        </p:spPr>
      </p:pic>
    </p:spTree>
    <p:extLst>
      <p:ext uri="{BB962C8B-B14F-4D97-AF65-F5344CB8AC3E}">
        <p14:creationId xmlns:p14="http://schemas.microsoft.com/office/powerpoint/2010/main" val="3472587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mmaire 9 Chap.">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90BE38D3-5D67-4993-AA1D-5605927481E3}"/>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space réservé du numéro de diapositive 1">
            <a:extLst>
              <a:ext uri="{FF2B5EF4-FFF2-40B4-BE49-F238E27FC236}">
                <a16:creationId xmlns:a16="http://schemas.microsoft.com/office/drawing/2014/main" id="{BE89937A-E78D-4547-906B-6D43DB5602B4}"/>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sp>
        <p:nvSpPr>
          <p:cNvPr id="18" name="Espace réservé du texte 9">
            <a:extLst>
              <a:ext uri="{FF2B5EF4-FFF2-40B4-BE49-F238E27FC236}">
                <a16:creationId xmlns:a16="http://schemas.microsoft.com/office/drawing/2014/main" id="{C8DC72B1-39C6-43DA-AEC0-67C8EFB13B88}"/>
              </a:ext>
            </a:extLst>
          </p:cNvPr>
          <p:cNvSpPr>
            <a:spLocks noGrp="1"/>
          </p:cNvSpPr>
          <p:nvPr>
            <p:ph type="body" sz="quarter" idx="17" hasCustomPrompt="1"/>
          </p:nvPr>
        </p:nvSpPr>
        <p:spPr>
          <a:xfrm>
            <a:off x="914467" y="3324654"/>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4</a:t>
            </a:r>
          </a:p>
        </p:txBody>
      </p:sp>
      <p:sp>
        <p:nvSpPr>
          <p:cNvPr id="19" name="Espace réservé du texte 9">
            <a:extLst>
              <a:ext uri="{FF2B5EF4-FFF2-40B4-BE49-F238E27FC236}">
                <a16:creationId xmlns:a16="http://schemas.microsoft.com/office/drawing/2014/main" id="{F68ED1F5-2C77-45BE-AA0E-667CFB01FD89}"/>
              </a:ext>
            </a:extLst>
          </p:cNvPr>
          <p:cNvSpPr>
            <a:spLocks noGrp="1"/>
          </p:cNvSpPr>
          <p:nvPr>
            <p:ph type="body" sz="quarter" idx="14" hasCustomPrompt="1"/>
          </p:nvPr>
        </p:nvSpPr>
        <p:spPr>
          <a:xfrm>
            <a:off x="914467" y="1812486"/>
            <a:ext cx="3457575" cy="274637"/>
          </a:xfrm>
          <a:prstGeom prst="rect">
            <a:avLst/>
          </a:prstGeom>
        </p:spPr>
        <p:txBody>
          <a:bodyPr/>
          <a:lstStyle>
            <a:lvl1pPr marL="285750" indent="-285750">
              <a:buSzPct val="10000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1</a:t>
            </a:r>
          </a:p>
        </p:txBody>
      </p:sp>
      <p:sp>
        <p:nvSpPr>
          <p:cNvPr id="32" name="Espace réservé du texte 9">
            <a:extLst>
              <a:ext uri="{FF2B5EF4-FFF2-40B4-BE49-F238E27FC236}">
                <a16:creationId xmlns:a16="http://schemas.microsoft.com/office/drawing/2014/main" id="{BB7B5A68-69F7-479A-89F9-95D7E37E8AE8}"/>
              </a:ext>
            </a:extLst>
          </p:cNvPr>
          <p:cNvSpPr>
            <a:spLocks noGrp="1"/>
          </p:cNvSpPr>
          <p:nvPr>
            <p:ph type="body" sz="quarter" idx="15" hasCustomPrompt="1"/>
          </p:nvPr>
        </p:nvSpPr>
        <p:spPr>
          <a:xfrm>
            <a:off x="914467" y="2316542"/>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2</a:t>
            </a:r>
          </a:p>
        </p:txBody>
      </p:sp>
      <p:sp>
        <p:nvSpPr>
          <p:cNvPr id="33" name="Espace réservé du texte 9">
            <a:extLst>
              <a:ext uri="{FF2B5EF4-FFF2-40B4-BE49-F238E27FC236}">
                <a16:creationId xmlns:a16="http://schemas.microsoft.com/office/drawing/2014/main" id="{3BA3F376-6CE5-41FA-8F13-5A028E9CC5F2}"/>
              </a:ext>
            </a:extLst>
          </p:cNvPr>
          <p:cNvSpPr>
            <a:spLocks noGrp="1"/>
          </p:cNvSpPr>
          <p:nvPr>
            <p:ph type="body" sz="quarter" idx="16" hasCustomPrompt="1"/>
          </p:nvPr>
        </p:nvSpPr>
        <p:spPr>
          <a:xfrm>
            <a:off x="914467" y="2820598"/>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3</a:t>
            </a:r>
          </a:p>
        </p:txBody>
      </p:sp>
      <p:sp>
        <p:nvSpPr>
          <p:cNvPr id="34" name="Espace réservé du texte 9">
            <a:extLst>
              <a:ext uri="{FF2B5EF4-FFF2-40B4-BE49-F238E27FC236}">
                <a16:creationId xmlns:a16="http://schemas.microsoft.com/office/drawing/2014/main" id="{4E9E9D58-0A70-4DB1-9575-FDF2856E5862}"/>
              </a:ext>
            </a:extLst>
          </p:cNvPr>
          <p:cNvSpPr>
            <a:spLocks noGrp="1"/>
          </p:cNvSpPr>
          <p:nvPr>
            <p:ph type="body" sz="quarter" idx="19" hasCustomPrompt="1"/>
          </p:nvPr>
        </p:nvSpPr>
        <p:spPr>
          <a:xfrm>
            <a:off x="925257" y="411510"/>
            <a:ext cx="3672409" cy="360040"/>
          </a:xfrm>
          <a:prstGeom prst="rect">
            <a:avLst/>
          </a:prstGeom>
        </p:spPr>
        <p:txBody>
          <a:bodyPr/>
          <a:lstStyle>
            <a:lvl1pPr marL="0" indent="0">
              <a:buNone/>
              <a:defRPr sz="2800" b="1" spc="3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SOMMAIRE</a:t>
            </a:r>
          </a:p>
        </p:txBody>
      </p:sp>
      <p:sp>
        <p:nvSpPr>
          <p:cNvPr id="35" name="Espace réservé du texte 9">
            <a:extLst>
              <a:ext uri="{FF2B5EF4-FFF2-40B4-BE49-F238E27FC236}">
                <a16:creationId xmlns:a16="http://schemas.microsoft.com/office/drawing/2014/main" id="{5271D254-BE39-487D-86C2-853F86B39009}"/>
              </a:ext>
            </a:extLst>
          </p:cNvPr>
          <p:cNvSpPr>
            <a:spLocks noGrp="1"/>
          </p:cNvSpPr>
          <p:nvPr>
            <p:ph type="body" sz="quarter" idx="20" hasCustomPrompt="1"/>
          </p:nvPr>
        </p:nvSpPr>
        <p:spPr>
          <a:xfrm>
            <a:off x="912805" y="3828710"/>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5</a:t>
            </a:r>
          </a:p>
        </p:txBody>
      </p:sp>
      <p:sp>
        <p:nvSpPr>
          <p:cNvPr id="36" name="Espace réservé du texte 9">
            <a:extLst>
              <a:ext uri="{FF2B5EF4-FFF2-40B4-BE49-F238E27FC236}">
                <a16:creationId xmlns:a16="http://schemas.microsoft.com/office/drawing/2014/main" id="{73588A93-BB20-4080-A408-404B1F89A7FF}"/>
              </a:ext>
            </a:extLst>
          </p:cNvPr>
          <p:cNvSpPr>
            <a:spLocks noGrp="1"/>
          </p:cNvSpPr>
          <p:nvPr>
            <p:ph type="body" sz="quarter" idx="21" hasCustomPrompt="1"/>
          </p:nvPr>
        </p:nvSpPr>
        <p:spPr>
          <a:xfrm>
            <a:off x="4561209" y="1814247"/>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6</a:t>
            </a:r>
          </a:p>
        </p:txBody>
      </p:sp>
      <p:sp>
        <p:nvSpPr>
          <p:cNvPr id="37" name="Espace réservé du texte 9">
            <a:extLst>
              <a:ext uri="{FF2B5EF4-FFF2-40B4-BE49-F238E27FC236}">
                <a16:creationId xmlns:a16="http://schemas.microsoft.com/office/drawing/2014/main" id="{17A73D83-7675-4C2B-8918-F8964E686F00}"/>
              </a:ext>
            </a:extLst>
          </p:cNvPr>
          <p:cNvSpPr>
            <a:spLocks noGrp="1"/>
          </p:cNvSpPr>
          <p:nvPr>
            <p:ph type="body" sz="quarter" idx="22" hasCustomPrompt="1"/>
          </p:nvPr>
        </p:nvSpPr>
        <p:spPr>
          <a:xfrm>
            <a:off x="4561208" y="2316542"/>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7</a:t>
            </a:r>
          </a:p>
        </p:txBody>
      </p:sp>
      <p:sp>
        <p:nvSpPr>
          <p:cNvPr id="38" name="Espace réservé du texte 9">
            <a:extLst>
              <a:ext uri="{FF2B5EF4-FFF2-40B4-BE49-F238E27FC236}">
                <a16:creationId xmlns:a16="http://schemas.microsoft.com/office/drawing/2014/main" id="{155E8DEC-CEBB-47FE-A909-60B9709317D2}"/>
              </a:ext>
            </a:extLst>
          </p:cNvPr>
          <p:cNvSpPr>
            <a:spLocks noGrp="1"/>
          </p:cNvSpPr>
          <p:nvPr>
            <p:ph type="body" sz="quarter" idx="23" hasCustomPrompt="1"/>
          </p:nvPr>
        </p:nvSpPr>
        <p:spPr>
          <a:xfrm>
            <a:off x="4561207" y="2820598"/>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8</a:t>
            </a:r>
          </a:p>
        </p:txBody>
      </p:sp>
      <p:sp>
        <p:nvSpPr>
          <p:cNvPr id="39" name="Espace réservé du texte 9">
            <a:extLst>
              <a:ext uri="{FF2B5EF4-FFF2-40B4-BE49-F238E27FC236}">
                <a16:creationId xmlns:a16="http://schemas.microsoft.com/office/drawing/2014/main" id="{DA6F7599-3669-4E5D-9F3C-5F4028FE3612}"/>
              </a:ext>
            </a:extLst>
          </p:cNvPr>
          <p:cNvSpPr>
            <a:spLocks noGrp="1"/>
          </p:cNvSpPr>
          <p:nvPr>
            <p:ph type="body" sz="quarter" idx="24" hasCustomPrompt="1"/>
          </p:nvPr>
        </p:nvSpPr>
        <p:spPr>
          <a:xfrm>
            <a:off x="4586876" y="3324654"/>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9</a:t>
            </a:r>
          </a:p>
        </p:txBody>
      </p:sp>
      <p:pic>
        <p:nvPicPr>
          <p:cNvPr id="40" name="Image 39">
            <a:extLst>
              <a:ext uri="{FF2B5EF4-FFF2-40B4-BE49-F238E27FC236}">
                <a16:creationId xmlns:a16="http://schemas.microsoft.com/office/drawing/2014/main" id="{1A194F7F-2647-4F47-93FF-97A3B9251E85}"/>
              </a:ext>
            </a:extLst>
          </p:cNvPr>
          <p:cNvPicPr>
            <a:picLocks noChangeAspect="1"/>
          </p:cNvPicPr>
          <p:nvPr userDrawn="1"/>
        </p:nvPicPr>
        <p:blipFill>
          <a:blip r:embed="rId3"/>
          <a:stretch>
            <a:fillRect/>
          </a:stretch>
        </p:blipFill>
        <p:spPr>
          <a:xfrm>
            <a:off x="7628706" y="4515966"/>
            <a:ext cx="1296144" cy="354387"/>
          </a:xfrm>
          <a:prstGeom prst="rect">
            <a:avLst/>
          </a:prstGeom>
        </p:spPr>
      </p:pic>
    </p:spTree>
    <p:extLst>
      <p:ext uri="{BB962C8B-B14F-4D97-AF65-F5344CB8AC3E}">
        <p14:creationId xmlns:p14="http://schemas.microsoft.com/office/powerpoint/2010/main" val="1440818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mmaire 10 chap.">
    <p:spTree>
      <p:nvGrpSpPr>
        <p:cNvPr id="1" name=""/>
        <p:cNvGrpSpPr/>
        <p:nvPr/>
      </p:nvGrpSpPr>
      <p:grpSpPr>
        <a:xfrm>
          <a:off x="0" y="0"/>
          <a:ext cx="0" cy="0"/>
          <a:chOff x="0" y="0"/>
          <a:chExt cx="0" cy="0"/>
        </a:xfrm>
      </p:grpSpPr>
      <p:sp>
        <p:nvSpPr>
          <p:cNvPr id="16" name="Ellipse 15">
            <a:extLst>
              <a:ext uri="{FF2B5EF4-FFF2-40B4-BE49-F238E27FC236}">
                <a16:creationId xmlns:a16="http://schemas.microsoft.com/office/drawing/2014/main" id="{B0BB6E96-61F4-4476-B646-31506EE76803}"/>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space réservé du numéro de diapositive 1">
            <a:extLst>
              <a:ext uri="{FF2B5EF4-FFF2-40B4-BE49-F238E27FC236}">
                <a16:creationId xmlns:a16="http://schemas.microsoft.com/office/drawing/2014/main" id="{C5FE0DE7-BF8B-4F64-820C-FBAC7CDFF062}"/>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sp>
        <p:nvSpPr>
          <p:cNvPr id="19" name="Espace réservé du texte 9">
            <a:extLst>
              <a:ext uri="{FF2B5EF4-FFF2-40B4-BE49-F238E27FC236}">
                <a16:creationId xmlns:a16="http://schemas.microsoft.com/office/drawing/2014/main" id="{632F6075-AFE7-4898-93BD-9B515BDB871B}"/>
              </a:ext>
            </a:extLst>
          </p:cNvPr>
          <p:cNvSpPr>
            <a:spLocks noGrp="1"/>
          </p:cNvSpPr>
          <p:nvPr>
            <p:ph type="body" sz="quarter" idx="17" hasCustomPrompt="1"/>
          </p:nvPr>
        </p:nvSpPr>
        <p:spPr>
          <a:xfrm>
            <a:off x="914467" y="3324654"/>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4</a:t>
            </a:r>
          </a:p>
        </p:txBody>
      </p:sp>
      <p:sp>
        <p:nvSpPr>
          <p:cNvPr id="20" name="Espace réservé du texte 9">
            <a:extLst>
              <a:ext uri="{FF2B5EF4-FFF2-40B4-BE49-F238E27FC236}">
                <a16:creationId xmlns:a16="http://schemas.microsoft.com/office/drawing/2014/main" id="{375105FE-CE50-4352-84F1-68A4705239F6}"/>
              </a:ext>
            </a:extLst>
          </p:cNvPr>
          <p:cNvSpPr>
            <a:spLocks noGrp="1"/>
          </p:cNvSpPr>
          <p:nvPr>
            <p:ph type="body" sz="quarter" idx="14" hasCustomPrompt="1"/>
          </p:nvPr>
        </p:nvSpPr>
        <p:spPr>
          <a:xfrm>
            <a:off x="914467" y="1812486"/>
            <a:ext cx="3457575" cy="274637"/>
          </a:xfrm>
          <a:prstGeom prst="rect">
            <a:avLst/>
          </a:prstGeom>
        </p:spPr>
        <p:txBody>
          <a:bodyPr/>
          <a:lstStyle>
            <a:lvl1pPr marL="285750" indent="-285750">
              <a:buSzPct val="10000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1</a:t>
            </a:r>
          </a:p>
        </p:txBody>
      </p:sp>
      <p:sp>
        <p:nvSpPr>
          <p:cNvPr id="21" name="Espace réservé du texte 9">
            <a:extLst>
              <a:ext uri="{FF2B5EF4-FFF2-40B4-BE49-F238E27FC236}">
                <a16:creationId xmlns:a16="http://schemas.microsoft.com/office/drawing/2014/main" id="{2EED921F-2632-4F8F-A0B6-01ED32B34890}"/>
              </a:ext>
            </a:extLst>
          </p:cNvPr>
          <p:cNvSpPr>
            <a:spLocks noGrp="1"/>
          </p:cNvSpPr>
          <p:nvPr>
            <p:ph type="body" sz="quarter" idx="15" hasCustomPrompt="1"/>
          </p:nvPr>
        </p:nvSpPr>
        <p:spPr>
          <a:xfrm>
            <a:off x="914467" y="2316542"/>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2</a:t>
            </a:r>
          </a:p>
        </p:txBody>
      </p:sp>
      <p:sp>
        <p:nvSpPr>
          <p:cNvPr id="35" name="Espace réservé du texte 9">
            <a:extLst>
              <a:ext uri="{FF2B5EF4-FFF2-40B4-BE49-F238E27FC236}">
                <a16:creationId xmlns:a16="http://schemas.microsoft.com/office/drawing/2014/main" id="{F313AD65-4133-471A-8162-B5922BBD1647}"/>
              </a:ext>
            </a:extLst>
          </p:cNvPr>
          <p:cNvSpPr>
            <a:spLocks noGrp="1"/>
          </p:cNvSpPr>
          <p:nvPr>
            <p:ph type="body" sz="quarter" idx="16" hasCustomPrompt="1"/>
          </p:nvPr>
        </p:nvSpPr>
        <p:spPr>
          <a:xfrm>
            <a:off x="914467" y="2820598"/>
            <a:ext cx="3457575" cy="274637"/>
          </a:xfrm>
          <a:prstGeom prst="rect">
            <a:avLst/>
          </a:prstGeom>
        </p:spPr>
        <p:txBody>
          <a:bodyPr/>
          <a:lstStyle>
            <a:lvl1pPr marL="285750" indent="-285750">
              <a:buFontTx/>
              <a:buBlip>
                <a:blip r:embed="rId2"/>
              </a:buBlip>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3</a:t>
            </a:r>
          </a:p>
        </p:txBody>
      </p:sp>
      <p:sp>
        <p:nvSpPr>
          <p:cNvPr id="36" name="Espace réservé du texte 9">
            <a:extLst>
              <a:ext uri="{FF2B5EF4-FFF2-40B4-BE49-F238E27FC236}">
                <a16:creationId xmlns:a16="http://schemas.microsoft.com/office/drawing/2014/main" id="{72856643-F76F-4EC8-B074-60E5112DBB59}"/>
              </a:ext>
            </a:extLst>
          </p:cNvPr>
          <p:cNvSpPr>
            <a:spLocks noGrp="1"/>
          </p:cNvSpPr>
          <p:nvPr>
            <p:ph type="body" sz="quarter" idx="20" hasCustomPrompt="1"/>
          </p:nvPr>
        </p:nvSpPr>
        <p:spPr>
          <a:xfrm>
            <a:off x="912805" y="3828710"/>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5</a:t>
            </a:r>
          </a:p>
        </p:txBody>
      </p:sp>
      <p:sp>
        <p:nvSpPr>
          <p:cNvPr id="37" name="Espace réservé du texte 9">
            <a:extLst>
              <a:ext uri="{FF2B5EF4-FFF2-40B4-BE49-F238E27FC236}">
                <a16:creationId xmlns:a16="http://schemas.microsoft.com/office/drawing/2014/main" id="{96C73B7C-0523-41A2-970E-24ADE5CE253F}"/>
              </a:ext>
            </a:extLst>
          </p:cNvPr>
          <p:cNvSpPr>
            <a:spLocks noGrp="1"/>
          </p:cNvSpPr>
          <p:nvPr>
            <p:ph type="body" sz="quarter" idx="21" hasCustomPrompt="1"/>
          </p:nvPr>
        </p:nvSpPr>
        <p:spPr>
          <a:xfrm>
            <a:off x="4561209" y="1814247"/>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6</a:t>
            </a:r>
          </a:p>
        </p:txBody>
      </p:sp>
      <p:sp>
        <p:nvSpPr>
          <p:cNvPr id="38" name="Espace réservé du texte 9">
            <a:extLst>
              <a:ext uri="{FF2B5EF4-FFF2-40B4-BE49-F238E27FC236}">
                <a16:creationId xmlns:a16="http://schemas.microsoft.com/office/drawing/2014/main" id="{2CC09E5B-027A-40A2-A2B8-7AB31A91A0C3}"/>
              </a:ext>
            </a:extLst>
          </p:cNvPr>
          <p:cNvSpPr>
            <a:spLocks noGrp="1"/>
          </p:cNvSpPr>
          <p:nvPr>
            <p:ph type="body" sz="quarter" idx="22" hasCustomPrompt="1"/>
          </p:nvPr>
        </p:nvSpPr>
        <p:spPr>
          <a:xfrm>
            <a:off x="4561208" y="2316542"/>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7</a:t>
            </a:r>
          </a:p>
        </p:txBody>
      </p:sp>
      <p:sp>
        <p:nvSpPr>
          <p:cNvPr id="39" name="Espace réservé du texte 9">
            <a:extLst>
              <a:ext uri="{FF2B5EF4-FFF2-40B4-BE49-F238E27FC236}">
                <a16:creationId xmlns:a16="http://schemas.microsoft.com/office/drawing/2014/main" id="{9C0BEF22-0537-497E-AAA2-AF3EFF84A79C}"/>
              </a:ext>
            </a:extLst>
          </p:cNvPr>
          <p:cNvSpPr>
            <a:spLocks noGrp="1"/>
          </p:cNvSpPr>
          <p:nvPr>
            <p:ph type="body" sz="quarter" idx="23" hasCustomPrompt="1"/>
          </p:nvPr>
        </p:nvSpPr>
        <p:spPr>
          <a:xfrm>
            <a:off x="4561207" y="2820598"/>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8</a:t>
            </a:r>
          </a:p>
        </p:txBody>
      </p:sp>
      <p:sp>
        <p:nvSpPr>
          <p:cNvPr id="40" name="Espace réservé du texte 9">
            <a:extLst>
              <a:ext uri="{FF2B5EF4-FFF2-40B4-BE49-F238E27FC236}">
                <a16:creationId xmlns:a16="http://schemas.microsoft.com/office/drawing/2014/main" id="{7CB9F807-A98D-4A91-AA34-F556374A0226}"/>
              </a:ext>
            </a:extLst>
          </p:cNvPr>
          <p:cNvSpPr>
            <a:spLocks noGrp="1"/>
          </p:cNvSpPr>
          <p:nvPr>
            <p:ph type="body" sz="quarter" idx="24" hasCustomPrompt="1"/>
          </p:nvPr>
        </p:nvSpPr>
        <p:spPr>
          <a:xfrm>
            <a:off x="4586876" y="3324654"/>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9</a:t>
            </a:r>
          </a:p>
        </p:txBody>
      </p:sp>
      <p:sp>
        <p:nvSpPr>
          <p:cNvPr id="41" name="Espace réservé du texte 9">
            <a:extLst>
              <a:ext uri="{FF2B5EF4-FFF2-40B4-BE49-F238E27FC236}">
                <a16:creationId xmlns:a16="http://schemas.microsoft.com/office/drawing/2014/main" id="{ED4B48A1-32BB-4207-A1D3-2C50E0560E0B}"/>
              </a:ext>
            </a:extLst>
          </p:cNvPr>
          <p:cNvSpPr>
            <a:spLocks noGrp="1"/>
          </p:cNvSpPr>
          <p:nvPr>
            <p:ph type="body" sz="quarter" idx="25" hasCustomPrompt="1"/>
          </p:nvPr>
        </p:nvSpPr>
        <p:spPr>
          <a:xfrm>
            <a:off x="4586875" y="3828710"/>
            <a:ext cx="3457575" cy="274637"/>
          </a:xfrm>
          <a:prstGeom prst="rect">
            <a:avLst/>
          </a:prstGeom>
        </p:spPr>
        <p:txBody>
          <a:bodyPr/>
          <a:lstStyle>
            <a:lvl1pPr marL="228600" indent="-228600">
              <a:defRPr lang="fr-FR" sz="1400" b="0" kern="1200" dirty="0">
                <a:solidFill>
                  <a:schemeClr val="tx1"/>
                </a:solidFill>
                <a:latin typeface="Calibri" panose="020F0502020204030204" pitchFamily="34" charset="0"/>
                <a:ea typeface="+mn-ea"/>
                <a:cs typeface="Calibri" panose="020F0502020204030204" pitchFamily="34" charset="0"/>
              </a:defRPr>
            </a:lvl1pPr>
          </a:lstStyle>
          <a:p>
            <a:pPr marL="285750" lvl="0" indent="-285750" algn="l" defTabSz="914400" rtl="0" eaLnBrk="1" latinLnBrk="0" hangingPunct="1">
              <a:lnSpc>
                <a:spcPct val="90000"/>
              </a:lnSpc>
              <a:spcBef>
                <a:spcPts val="1000"/>
              </a:spcBef>
              <a:buSzPct val="100000"/>
              <a:buFont typeface="Arial" panose="020B0604020202020204" pitchFamily="34" charset="0"/>
              <a:buChar char="•"/>
            </a:pPr>
            <a:r>
              <a:rPr lang="fr-FR" dirty="0"/>
              <a:t>Titre du chapitre 10</a:t>
            </a:r>
          </a:p>
        </p:txBody>
      </p:sp>
      <p:sp>
        <p:nvSpPr>
          <p:cNvPr id="42" name="Espace réservé du texte 9">
            <a:extLst>
              <a:ext uri="{FF2B5EF4-FFF2-40B4-BE49-F238E27FC236}">
                <a16:creationId xmlns:a16="http://schemas.microsoft.com/office/drawing/2014/main" id="{43458169-AF19-4BF3-B36D-AA4562F7E1A8}"/>
              </a:ext>
            </a:extLst>
          </p:cNvPr>
          <p:cNvSpPr>
            <a:spLocks noGrp="1"/>
          </p:cNvSpPr>
          <p:nvPr>
            <p:ph type="body" sz="quarter" idx="19" hasCustomPrompt="1"/>
          </p:nvPr>
        </p:nvSpPr>
        <p:spPr>
          <a:xfrm>
            <a:off x="925257" y="411510"/>
            <a:ext cx="3672409" cy="360040"/>
          </a:xfrm>
          <a:prstGeom prst="rect">
            <a:avLst/>
          </a:prstGeom>
        </p:spPr>
        <p:txBody>
          <a:bodyPr/>
          <a:lstStyle>
            <a:lvl1pPr marL="0" indent="0">
              <a:buNone/>
              <a:defRPr sz="2800" b="1" spc="3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SOMMAIRE</a:t>
            </a:r>
          </a:p>
        </p:txBody>
      </p:sp>
      <p:pic>
        <p:nvPicPr>
          <p:cNvPr id="43" name="Image 42">
            <a:extLst>
              <a:ext uri="{FF2B5EF4-FFF2-40B4-BE49-F238E27FC236}">
                <a16:creationId xmlns:a16="http://schemas.microsoft.com/office/drawing/2014/main" id="{6C58B487-FAB5-4B97-9F65-608818462D07}"/>
              </a:ext>
            </a:extLst>
          </p:cNvPr>
          <p:cNvPicPr>
            <a:picLocks noChangeAspect="1"/>
          </p:cNvPicPr>
          <p:nvPr userDrawn="1"/>
        </p:nvPicPr>
        <p:blipFill>
          <a:blip r:embed="rId3"/>
          <a:stretch>
            <a:fillRect/>
          </a:stretch>
        </p:blipFill>
        <p:spPr>
          <a:xfrm>
            <a:off x="7628706" y="4515966"/>
            <a:ext cx="1296144" cy="354387"/>
          </a:xfrm>
          <a:prstGeom prst="rect">
            <a:avLst/>
          </a:prstGeom>
        </p:spPr>
      </p:pic>
    </p:spTree>
    <p:extLst>
      <p:ext uri="{BB962C8B-B14F-4D97-AF65-F5344CB8AC3E}">
        <p14:creationId xmlns:p14="http://schemas.microsoft.com/office/powerpoint/2010/main" val="701059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6" name="Espace réservé du texte 9">
            <a:extLst>
              <a:ext uri="{FF2B5EF4-FFF2-40B4-BE49-F238E27FC236}">
                <a16:creationId xmlns:a16="http://schemas.microsoft.com/office/drawing/2014/main" id="{70CC2BC7-9DD4-4924-AC84-C03283E9A342}"/>
              </a:ext>
            </a:extLst>
          </p:cNvPr>
          <p:cNvSpPr>
            <a:spLocks noGrp="1"/>
          </p:cNvSpPr>
          <p:nvPr>
            <p:ph type="body" sz="quarter" idx="13" hasCustomPrompt="1"/>
          </p:nvPr>
        </p:nvSpPr>
        <p:spPr>
          <a:xfrm>
            <a:off x="4989754" y="2262554"/>
            <a:ext cx="3077479" cy="280731"/>
          </a:xfrm>
          <a:prstGeom prst="rect">
            <a:avLst/>
          </a:prstGeom>
        </p:spPr>
        <p:txBody>
          <a:bodyPr/>
          <a:lstStyle>
            <a:lvl1pPr marL="0" indent="0">
              <a:buNone/>
              <a:defRPr sz="1600" b="1">
                <a:solidFill>
                  <a:srgbClr val="761D24"/>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Titre du chapitre</a:t>
            </a:r>
          </a:p>
        </p:txBody>
      </p:sp>
      <p:sp>
        <p:nvSpPr>
          <p:cNvPr id="7" name="Espace réservé du texte 9">
            <a:extLst>
              <a:ext uri="{FF2B5EF4-FFF2-40B4-BE49-F238E27FC236}">
                <a16:creationId xmlns:a16="http://schemas.microsoft.com/office/drawing/2014/main" id="{FF5D121F-1FF4-4859-8878-CC1EB251FDB1}"/>
              </a:ext>
            </a:extLst>
          </p:cNvPr>
          <p:cNvSpPr>
            <a:spLocks noGrp="1"/>
          </p:cNvSpPr>
          <p:nvPr>
            <p:ph type="body" sz="quarter" idx="14" hasCustomPrompt="1"/>
          </p:nvPr>
        </p:nvSpPr>
        <p:spPr>
          <a:xfrm>
            <a:off x="4364590" y="2441129"/>
            <a:ext cx="414820" cy="288131"/>
          </a:xfrm>
          <a:prstGeom prst="rect">
            <a:avLst/>
          </a:prstGeom>
        </p:spPr>
        <p:txBody>
          <a:bodyPr/>
          <a:lstStyle>
            <a:lvl1pPr marL="0" indent="0">
              <a:buNone/>
              <a:defRPr sz="1600" b="1">
                <a:solidFill>
                  <a:schemeClr val="bg1"/>
                </a:solidFill>
                <a:latin typeface="+mn-lt"/>
              </a:defRPr>
            </a:lvl1pPr>
          </a:lstStyle>
          <a:p>
            <a:pPr lvl="0"/>
            <a:r>
              <a:rPr lang="fr-FR" dirty="0"/>
              <a:t>N°</a:t>
            </a:r>
          </a:p>
        </p:txBody>
      </p:sp>
      <p:sp>
        <p:nvSpPr>
          <p:cNvPr id="13" name="Espace réservé du texte 9">
            <a:extLst>
              <a:ext uri="{FF2B5EF4-FFF2-40B4-BE49-F238E27FC236}">
                <a16:creationId xmlns:a16="http://schemas.microsoft.com/office/drawing/2014/main" id="{6AB4E0E8-84C2-48D7-9FDB-84DC8254E08E}"/>
              </a:ext>
            </a:extLst>
          </p:cNvPr>
          <p:cNvSpPr>
            <a:spLocks noGrp="1"/>
          </p:cNvSpPr>
          <p:nvPr>
            <p:ph type="body" sz="quarter" idx="15" hasCustomPrompt="1"/>
          </p:nvPr>
        </p:nvSpPr>
        <p:spPr>
          <a:xfrm>
            <a:off x="5004048" y="2588894"/>
            <a:ext cx="3077479" cy="280731"/>
          </a:xfrm>
          <a:prstGeom prst="rect">
            <a:avLst/>
          </a:prstGeom>
        </p:spPr>
        <p:txBody>
          <a:bodyPr/>
          <a:lstStyle>
            <a:lvl1pPr marL="0" indent="0">
              <a:buNone/>
              <a:defRPr sz="1600" b="0">
                <a:solidFill>
                  <a:srgbClr val="761D24"/>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Sous titre (si nécessaire)</a:t>
            </a:r>
          </a:p>
        </p:txBody>
      </p:sp>
      <p:sp>
        <p:nvSpPr>
          <p:cNvPr id="8" name="Ellipse 7">
            <a:extLst>
              <a:ext uri="{FF2B5EF4-FFF2-40B4-BE49-F238E27FC236}">
                <a16:creationId xmlns:a16="http://schemas.microsoft.com/office/drawing/2014/main" id="{E9959550-0F85-4867-92B8-93723A3DC37C}"/>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numéro de diapositive 1">
            <a:extLst>
              <a:ext uri="{FF2B5EF4-FFF2-40B4-BE49-F238E27FC236}">
                <a16:creationId xmlns:a16="http://schemas.microsoft.com/office/drawing/2014/main" id="{F9CDC6F4-2D70-41C5-8A92-F6B08D3F983E}"/>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pic>
        <p:nvPicPr>
          <p:cNvPr id="14" name="Image 13">
            <a:extLst>
              <a:ext uri="{FF2B5EF4-FFF2-40B4-BE49-F238E27FC236}">
                <a16:creationId xmlns:a16="http://schemas.microsoft.com/office/drawing/2014/main" id="{720E5763-F52A-41FF-9B17-9175FD5575D6}"/>
              </a:ext>
            </a:extLst>
          </p:cNvPr>
          <p:cNvPicPr>
            <a:picLocks noChangeAspect="1"/>
          </p:cNvPicPr>
          <p:nvPr userDrawn="1"/>
        </p:nvPicPr>
        <p:blipFill>
          <a:blip r:embed="rId2"/>
          <a:stretch>
            <a:fillRect/>
          </a:stretch>
        </p:blipFill>
        <p:spPr>
          <a:xfrm>
            <a:off x="7740352" y="4659982"/>
            <a:ext cx="1296144" cy="354387"/>
          </a:xfrm>
          <a:prstGeom prst="rect">
            <a:avLst/>
          </a:prstGeom>
        </p:spPr>
      </p:pic>
    </p:spTree>
    <p:extLst>
      <p:ext uri="{BB962C8B-B14F-4D97-AF65-F5344CB8AC3E}">
        <p14:creationId xmlns:p14="http://schemas.microsoft.com/office/powerpoint/2010/main" val="2548758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A75CCE-E81A-4AF6-8745-0C773CE551E1}"/>
              </a:ext>
            </a:extLst>
          </p:cNvPr>
          <p:cNvSpPr/>
          <p:nvPr userDrawn="1"/>
        </p:nvSpPr>
        <p:spPr>
          <a:xfrm>
            <a:off x="0" y="1"/>
            <a:ext cx="9144000" cy="4651888"/>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AC75ECF0-F58E-4A88-9276-56E2523EF576}"/>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space réservé du texte 7">
            <a:extLst>
              <a:ext uri="{FF2B5EF4-FFF2-40B4-BE49-F238E27FC236}">
                <a16:creationId xmlns:a16="http://schemas.microsoft.com/office/drawing/2014/main" id="{38175260-65DE-4DA9-9F1C-068A53B894F3}"/>
              </a:ext>
            </a:extLst>
          </p:cNvPr>
          <p:cNvSpPr>
            <a:spLocks noGrp="1"/>
          </p:cNvSpPr>
          <p:nvPr>
            <p:ph type="body" sz="quarter" idx="15"/>
          </p:nvPr>
        </p:nvSpPr>
        <p:spPr>
          <a:xfrm>
            <a:off x="193857" y="1023579"/>
            <a:ext cx="8299036" cy="3292171"/>
          </a:xfrm>
          <a:prstGeom prst="rect">
            <a:avLst/>
          </a:prstGeom>
        </p:spPr>
        <p:txBody>
          <a:bodyPr/>
          <a:lstStyle>
            <a:lvl1pPr marL="0" indent="0">
              <a:buNone/>
              <a:defRPr sz="1400">
                <a:latin typeface="+mn-lt"/>
              </a:defRPr>
            </a:lvl1pPr>
            <a:lvl4pPr marL="1371600" indent="0" algn="l">
              <a:buNone/>
              <a:defRPr/>
            </a:lvl4pPr>
          </a:lstStyle>
          <a:p>
            <a:pPr lvl="0"/>
            <a:endParaRPr lang="fr-FR" dirty="0"/>
          </a:p>
        </p:txBody>
      </p:sp>
      <p:sp>
        <p:nvSpPr>
          <p:cNvPr id="9" name="Espace réservé du numéro de diapositive 1">
            <a:extLst>
              <a:ext uri="{FF2B5EF4-FFF2-40B4-BE49-F238E27FC236}">
                <a16:creationId xmlns:a16="http://schemas.microsoft.com/office/drawing/2014/main" id="{76571CEC-160D-4851-B311-1EA2C30C68BE}"/>
              </a:ext>
            </a:extLst>
          </p:cNvPr>
          <p:cNvSpPr>
            <a:spLocks noGrp="1"/>
          </p:cNvSpPr>
          <p:nvPr>
            <p:ph type="sldNum" sz="quarter" idx="4"/>
          </p:nvPr>
        </p:nvSpPr>
        <p:spPr>
          <a:xfrm>
            <a:off x="8489851" y="2434431"/>
            <a:ext cx="473224" cy="274637"/>
          </a:xfrm>
          <a:prstGeom prst="rect">
            <a:avLst/>
          </a:prstGeom>
        </p:spPr>
        <p:txBody>
          <a:bodyPr vert="horz" lIns="91440" tIns="45720" rIns="91440" bIns="45720" rtlCol="0" anchor="ctr"/>
          <a:lstStyle>
            <a:lvl1pPr algn="ctr">
              <a:defRPr sz="1200">
                <a:solidFill>
                  <a:schemeClr val="bg1"/>
                </a:solidFill>
              </a:defRPr>
            </a:lvl1pPr>
          </a:lstStyle>
          <a:p>
            <a:fld id="{D2AD5D5E-77D5-4102-9D0B-75FE2740C175}" type="slidenum">
              <a:rPr lang="fr-FR" smtClean="0"/>
              <a:pPr/>
              <a:t>‹N°›</a:t>
            </a:fld>
            <a:endParaRPr lang="fr-FR" dirty="0"/>
          </a:p>
        </p:txBody>
      </p:sp>
      <p:sp>
        <p:nvSpPr>
          <p:cNvPr id="23" name="Espace réservé du texte 9">
            <a:extLst>
              <a:ext uri="{FF2B5EF4-FFF2-40B4-BE49-F238E27FC236}">
                <a16:creationId xmlns:a16="http://schemas.microsoft.com/office/drawing/2014/main" id="{605AE7B8-9FC1-4CA8-8C57-36D297725CE9}"/>
              </a:ext>
            </a:extLst>
          </p:cNvPr>
          <p:cNvSpPr>
            <a:spLocks noGrp="1"/>
          </p:cNvSpPr>
          <p:nvPr>
            <p:ph type="body" sz="quarter" idx="16" hasCustomPrompt="1"/>
          </p:nvPr>
        </p:nvSpPr>
        <p:spPr>
          <a:xfrm>
            <a:off x="219149" y="491611"/>
            <a:ext cx="3457575" cy="340717"/>
          </a:xfrm>
          <a:prstGeom prst="rect">
            <a:avLst/>
          </a:prstGeom>
        </p:spPr>
        <p:txBody>
          <a:bodyPr/>
          <a:lstStyle>
            <a:lvl1pPr marL="0" indent="0">
              <a:buNone/>
              <a:defRPr sz="2000" b="0">
                <a:solidFill>
                  <a:srgbClr val="761D24"/>
                </a:solidFill>
                <a:latin typeface="Calibri Light" panose="020F0302020204030204" pitchFamily="34" charset="0"/>
                <a:ea typeface="Calibri Light" panose="020F0302020204030204" pitchFamily="34" charset="0"/>
                <a:cs typeface="Calibri Light" panose="020F0302020204030204" pitchFamily="34" charset="0"/>
              </a:defRPr>
            </a:lvl1pPr>
          </a:lstStyle>
          <a:p>
            <a:pPr lvl="0"/>
            <a:r>
              <a:rPr lang="fr-FR" dirty="0"/>
              <a:t>Sous titre </a:t>
            </a:r>
          </a:p>
        </p:txBody>
      </p:sp>
      <p:sp>
        <p:nvSpPr>
          <p:cNvPr id="24" name="Espace réservé du texte 9">
            <a:extLst>
              <a:ext uri="{FF2B5EF4-FFF2-40B4-BE49-F238E27FC236}">
                <a16:creationId xmlns:a16="http://schemas.microsoft.com/office/drawing/2014/main" id="{3416ADFB-090F-451E-BA85-BEC437A608C1}"/>
              </a:ext>
            </a:extLst>
          </p:cNvPr>
          <p:cNvSpPr>
            <a:spLocks noGrp="1"/>
          </p:cNvSpPr>
          <p:nvPr>
            <p:ph type="body" sz="quarter" idx="13" hasCustomPrompt="1"/>
          </p:nvPr>
        </p:nvSpPr>
        <p:spPr>
          <a:xfrm>
            <a:off x="219150" y="144900"/>
            <a:ext cx="3457575" cy="340717"/>
          </a:xfrm>
          <a:prstGeom prst="rect">
            <a:avLst/>
          </a:prstGeom>
        </p:spPr>
        <p:txBody>
          <a:bodyPr/>
          <a:lstStyle>
            <a:lvl1pPr marL="0" indent="0">
              <a:buNone/>
              <a:defRPr sz="2000" b="1">
                <a:solidFill>
                  <a:srgbClr val="761D24"/>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TITRE</a:t>
            </a:r>
          </a:p>
        </p:txBody>
      </p:sp>
      <p:cxnSp>
        <p:nvCxnSpPr>
          <p:cNvPr id="29" name="Connecteur droit 28">
            <a:extLst>
              <a:ext uri="{FF2B5EF4-FFF2-40B4-BE49-F238E27FC236}">
                <a16:creationId xmlns:a16="http://schemas.microsoft.com/office/drawing/2014/main" id="{92460814-9949-445D-AD91-41C806D1057A}"/>
              </a:ext>
            </a:extLst>
          </p:cNvPr>
          <p:cNvCxnSpPr>
            <a:cxnSpLocks/>
          </p:cNvCxnSpPr>
          <p:nvPr userDrawn="1"/>
        </p:nvCxnSpPr>
        <p:spPr>
          <a:xfrm>
            <a:off x="219149" y="915566"/>
            <a:ext cx="2991775" cy="0"/>
          </a:xfrm>
          <a:prstGeom prst="line">
            <a:avLst/>
          </a:prstGeom>
          <a:ln w="19050">
            <a:solidFill>
              <a:srgbClr val="761D24"/>
            </a:solidFill>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ADD9B4FE-2911-40B1-8AB6-D69FB4E07FED}"/>
              </a:ext>
            </a:extLst>
          </p:cNvPr>
          <p:cNvPicPr>
            <a:picLocks noChangeAspect="1"/>
          </p:cNvPicPr>
          <p:nvPr userDrawn="1"/>
        </p:nvPicPr>
        <p:blipFill>
          <a:blip r:embed="rId2"/>
          <a:stretch>
            <a:fillRect/>
          </a:stretch>
        </p:blipFill>
        <p:spPr>
          <a:xfrm>
            <a:off x="7666931" y="4708938"/>
            <a:ext cx="1296144" cy="354387"/>
          </a:xfrm>
          <a:prstGeom prst="rect">
            <a:avLst/>
          </a:prstGeom>
        </p:spPr>
      </p:pic>
      <p:pic>
        <p:nvPicPr>
          <p:cNvPr id="7" name="Graphique 6">
            <a:extLst>
              <a:ext uri="{FF2B5EF4-FFF2-40B4-BE49-F238E27FC236}">
                <a16:creationId xmlns:a16="http://schemas.microsoft.com/office/drawing/2014/main" id="{FF70496C-18DF-4DB3-A03E-C76C2BB400C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895400">
            <a:off x="-470011" y="4227932"/>
            <a:ext cx="1378322" cy="1378322"/>
          </a:xfrm>
          <a:prstGeom prst="rect">
            <a:avLst/>
          </a:prstGeom>
        </p:spPr>
      </p:pic>
    </p:spTree>
    <p:extLst>
      <p:ext uri="{BB962C8B-B14F-4D97-AF65-F5344CB8AC3E}">
        <p14:creationId xmlns:p14="http://schemas.microsoft.com/office/powerpoint/2010/main" val="3272163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11" name="Espace réservé du numéro de diapositive 1">
            <a:extLst>
              <a:ext uri="{FF2B5EF4-FFF2-40B4-BE49-F238E27FC236}">
                <a16:creationId xmlns:a16="http://schemas.microsoft.com/office/drawing/2014/main" id="{5809480C-A813-4AF9-B031-68FB9AEC7F0E}"/>
              </a:ext>
            </a:extLst>
          </p:cNvPr>
          <p:cNvSpPr>
            <a:spLocks noGrp="1"/>
          </p:cNvSpPr>
          <p:nvPr>
            <p:ph type="sldNum" sz="quarter" idx="4"/>
          </p:nvPr>
        </p:nvSpPr>
        <p:spPr>
          <a:xfrm>
            <a:off x="8489851" y="2434431"/>
            <a:ext cx="473224" cy="274637"/>
          </a:xfrm>
          <a:prstGeom prst="rect">
            <a:avLst/>
          </a:prstGeom>
        </p:spPr>
        <p:txBody>
          <a:bodyPr vert="horz" lIns="91440" tIns="45720" rIns="91440" bIns="45720" rtlCol="0" anchor="ctr"/>
          <a:lstStyle>
            <a:lvl1pPr algn="ctr">
              <a:defRPr sz="1200">
                <a:solidFill>
                  <a:schemeClr val="bg1"/>
                </a:solidFill>
              </a:defRPr>
            </a:lvl1pPr>
          </a:lstStyle>
          <a:p>
            <a:fld id="{D2AD5D5E-77D5-4102-9D0B-75FE2740C175}" type="slidenum">
              <a:rPr lang="fr-FR" smtClean="0"/>
              <a:pPr/>
              <a:t>‹N°›</a:t>
            </a:fld>
            <a:endParaRPr lang="fr-FR" dirty="0"/>
          </a:p>
        </p:txBody>
      </p:sp>
      <p:sp>
        <p:nvSpPr>
          <p:cNvPr id="13" name="Espace réservé du texte 7">
            <a:extLst>
              <a:ext uri="{FF2B5EF4-FFF2-40B4-BE49-F238E27FC236}">
                <a16:creationId xmlns:a16="http://schemas.microsoft.com/office/drawing/2014/main" id="{CEEB9C26-4F7E-4E2A-BCAB-D1FE0AC68B46}"/>
              </a:ext>
            </a:extLst>
          </p:cNvPr>
          <p:cNvSpPr>
            <a:spLocks noGrp="1"/>
          </p:cNvSpPr>
          <p:nvPr>
            <p:ph type="body" sz="quarter" idx="15"/>
          </p:nvPr>
        </p:nvSpPr>
        <p:spPr>
          <a:xfrm>
            <a:off x="395535" y="1131589"/>
            <a:ext cx="8094315" cy="3575688"/>
          </a:xfrm>
          <a:prstGeom prst="rect">
            <a:avLst/>
          </a:prstGeom>
        </p:spPr>
        <p:txBody>
          <a:bodyPr/>
          <a:lstStyle>
            <a:lvl1pPr marL="0" indent="0">
              <a:buNone/>
              <a:defRPr sz="1400"/>
            </a:lvl1pPr>
            <a:lvl4pPr marL="1371600" indent="0" algn="l">
              <a:buNone/>
              <a:defRPr/>
            </a:lvl4pPr>
          </a:lstStyle>
          <a:p>
            <a:pPr lvl="0"/>
            <a:endParaRPr lang="fr-FR" dirty="0"/>
          </a:p>
        </p:txBody>
      </p:sp>
      <p:sp>
        <p:nvSpPr>
          <p:cNvPr id="8" name="Espace réservé du texte 9">
            <a:extLst>
              <a:ext uri="{FF2B5EF4-FFF2-40B4-BE49-F238E27FC236}">
                <a16:creationId xmlns:a16="http://schemas.microsoft.com/office/drawing/2014/main" id="{5C0071DC-F0C6-4195-8D9B-7D03E5302CE2}"/>
              </a:ext>
            </a:extLst>
          </p:cNvPr>
          <p:cNvSpPr>
            <a:spLocks noGrp="1"/>
          </p:cNvSpPr>
          <p:nvPr>
            <p:ph type="body" sz="quarter" idx="16" hasCustomPrompt="1"/>
          </p:nvPr>
        </p:nvSpPr>
        <p:spPr>
          <a:xfrm>
            <a:off x="395536" y="622137"/>
            <a:ext cx="3457575" cy="340717"/>
          </a:xfrm>
          <a:prstGeom prst="rect">
            <a:avLst/>
          </a:prstGeom>
        </p:spPr>
        <p:txBody>
          <a:bodyPr/>
          <a:lstStyle>
            <a:lvl1pPr marL="0" indent="0">
              <a:buNone/>
              <a:defRPr sz="2000" b="0">
                <a:solidFill>
                  <a:srgbClr val="761D24"/>
                </a:solidFill>
                <a:latin typeface="Calibri Light" panose="020F0302020204030204" pitchFamily="34" charset="0"/>
                <a:ea typeface="Calibri Light" panose="020F0302020204030204" pitchFamily="34" charset="0"/>
                <a:cs typeface="Calibri Light" panose="020F0302020204030204" pitchFamily="34" charset="0"/>
              </a:defRPr>
            </a:lvl1pPr>
          </a:lstStyle>
          <a:p>
            <a:pPr lvl="0"/>
            <a:r>
              <a:rPr lang="fr-FR" dirty="0"/>
              <a:t>Sous titre </a:t>
            </a:r>
          </a:p>
        </p:txBody>
      </p:sp>
      <p:sp>
        <p:nvSpPr>
          <p:cNvPr id="9" name="Espace réservé du texte 9">
            <a:extLst>
              <a:ext uri="{FF2B5EF4-FFF2-40B4-BE49-F238E27FC236}">
                <a16:creationId xmlns:a16="http://schemas.microsoft.com/office/drawing/2014/main" id="{6C913D1A-5958-4354-B89D-BD88A14B0153}"/>
              </a:ext>
            </a:extLst>
          </p:cNvPr>
          <p:cNvSpPr>
            <a:spLocks noGrp="1"/>
          </p:cNvSpPr>
          <p:nvPr>
            <p:ph type="body" sz="quarter" idx="13" hasCustomPrompt="1"/>
          </p:nvPr>
        </p:nvSpPr>
        <p:spPr>
          <a:xfrm>
            <a:off x="395536" y="265981"/>
            <a:ext cx="3457575" cy="340717"/>
          </a:xfrm>
          <a:prstGeom prst="rect">
            <a:avLst/>
          </a:prstGeom>
        </p:spPr>
        <p:txBody>
          <a:bodyPr/>
          <a:lstStyle>
            <a:lvl1pPr marL="0" indent="0">
              <a:buNone/>
              <a:defRPr sz="2000" b="1">
                <a:solidFill>
                  <a:srgbClr val="761D24"/>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TITRE</a:t>
            </a:r>
          </a:p>
        </p:txBody>
      </p:sp>
      <p:cxnSp>
        <p:nvCxnSpPr>
          <p:cNvPr id="10" name="Connecteur droit 9">
            <a:extLst>
              <a:ext uri="{FF2B5EF4-FFF2-40B4-BE49-F238E27FC236}">
                <a16:creationId xmlns:a16="http://schemas.microsoft.com/office/drawing/2014/main" id="{247E49F0-5837-4C23-A269-BE4849B20B14}"/>
              </a:ext>
            </a:extLst>
          </p:cNvPr>
          <p:cNvCxnSpPr>
            <a:cxnSpLocks/>
          </p:cNvCxnSpPr>
          <p:nvPr userDrawn="1"/>
        </p:nvCxnSpPr>
        <p:spPr>
          <a:xfrm>
            <a:off x="395536" y="987574"/>
            <a:ext cx="2991775" cy="0"/>
          </a:xfrm>
          <a:prstGeom prst="line">
            <a:avLst/>
          </a:prstGeom>
          <a:ln w="19050">
            <a:solidFill>
              <a:srgbClr val="761D24"/>
            </a:solidFill>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A7398F30-8D56-43BD-9C2C-808C7FE9606D}"/>
              </a:ext>
            </a:extLst>
          </p:cNvPr>
          <p:cNvPicPr>
            <a:picLocks noChangeAspect="1"/>
          </p:cNvPicPr>
          <p:nvPr userDrawn="1"/>
        </p:nvPicPr>
        <p:blipFill>
          <a:blip r:embed="rId2"/>
          <a:stretch>
            <a:fillRect/>
          </a:stretch>
        </p:blipFill>
        <p:spPr>
          <a:xfrm>
            <a:off x="7236296" y="2340"/>
            <a:ext cx="2808312" cy="1580312"/>
          </a:xfrm>
          <a:prstGeom prst="rect">
            <a:avLst/>
          </a:prstGeom>
        </p:spPr>
      </p:pic>
      <p:pic>
        <p:nvPicPr>
          <p:cNvPr id="14" name="Image 13">
            <a:extLst>
              <a:ext uri="{FF2B5EF4-FFF2-40B4-BE49-F238E27FC236}">
                <a16:creationId xmlns:a16="http://schemas.microsoft.com/office/drawing/2014/main" id="{8E382E6B-E89C-4138-B3D0-C50569E81AE6}"/>
              </a:ext>
            </a:extLst>
          </p:cNvPr>
          <p:cNvPicPr>
            <a:picLocks noChangeAspect="1"/>
          </p:cNvPicPr>
          <p:nvPr userDrawn="1"/>
        </p:nvPicPr>
        <p:blipFill>
          <a:blip r:embed="rId3"/>
          <a:stretch>
            <a:fillRect/>
          </a:stretch>
        </p:blipFill>
        <p:spPr>
          <a:xfrm>
            <a:off x="7740352" y="4707296"/>
            <a:ext cx="1296144" cy="354387"/>
          </a:xfrm>
          <a:prstGeom prst="rect">
            <a:avLst/>
          </a:prstGeom>
        </p:spPr>
      </p:pic>
    </p:spTree>
    <p:extLst>
      <p:ext uri="{BB962C8B-B14F-4D97-AF65-F5344CB8AC3E}">
        <p14:creationId xmlns:p14="http://schemas.microsoft.com/office/powerpoint/2010/main" val="133704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9222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6" name="Espace réservé du texte 9">
            <a:extLst>
              <a:ext uri="{FF2B5EF4-FFF2-40B4-BE49-F238E27FC236}">
                <a16:creationId xmlns:a16="http://schemas.microsoft.com/office/drawing/2014/main" id="{70CC2BC7-9DD4-4924-AC84-C03283E9A342}"/>
              </a:ext>
            </a:extLst>
          </p:cNvPr>
          <p:cNvSpPr>
            <a:spLocks noGrp="1"/>
          </p:cNvSpPr>
          <p:nvPr>
            <p:ph type="body" sz="quarter" idx="13" hasCustomPrompt="1"/>
          </p:nvPr>
        </p:nvSpPr>
        <p:spPr>
          <a:xfrm>
            <a:off x="4989754" y="2262554"/>
            <a:ext cx="3077479" cy="280731"/>
          </a:xfrm>
          <a:prstGeom prst="rect">
            <a:avLst/>
          </a:prstGeom>
        </p:spPr>
        <p:txBody>
          <a:bodyPr/>
          <a:lstStyle>
            <a:lvl1pPr marL="0" indent="0">
              <a:buNone/>
              <a:defRPr sz="1600" b="1">
                <a:solidFill>
                  <a:srgbClr val="761D24"/>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Titre du chapitre</a:t>
            </a:r>
          </a:p>
        </p:txBody>
      </p:sp>
      <p:sp>
        <p:nvSpPr>
          <p:cNvPr id="7" name="Espace réservé du texte 9">
            <a:extLst>
              <a:ext uri="{FF2B5EF4-FFF2-40B4-BE49-F238E27FC236}">
                <a16:creationId xmlns:a16="http://schemas.microsoft.com/office/drawing/2014/main" id="{FF5D121F-1FF4-4859-8878-CC1EB251FDB1}"/>
              </a:ext>
            </a:extLst>
          </p:cNvPr>
          <p:cNvSpPr>
            <a:spLocks noGrp="1"/>
          </p:cNvSpPr>
          <p:nvPr>
            <p:ph type="body" sz="quarter" idx="14" hasCustomPrompt="1"/>
          </p:nvPr>
        </p:nvSpPr>
        <p:spPr>
          <a:xfrm>
            <a:off x="4364590" y="2441129"/>
            <a:ext cx="414820" cy="288131"/>
          </a:xfrm>
          <a:prstGeom prst="rect">
            <a:avLst/>
          </a:prstGeom>
        </p:spPr>
        <p:txBody>
          <a:bodyPr/>
          <a:lstStyle>
            <a:lvl1pPr marL="0" indent="0">
              <a:buNone/>
              <a:defRPr sz="1600" b="1">
                <a:solidFill>
                  <a:schemeClr val="bg1"/>
                </a:solidFill>
                <a:latin typeface="+mn-lt"/>
              </a:defRPr>
            </a:lvl1pPr>
          </a:lstStyle>
          <a:p>
            <a:pPr lvl="0"/>
            <a:r>
              <a:rPr lang="fr-FR" dirty="0"/>
              <a:t>N°</a:t>
            </a:r>
          </a:p>
        </p:txBody>
      </p:sp>
      <p:sp>
        <p:nvSpPr>
          <p:cNvPr id="13" name="Espace réservé du texte 9">
            <a:extLst>
              <a:ext uri="{FF2B5EF4-FFF2-40B4-BE49-F238E27FC236}">
                <a16:creationId xmlns:a16="http://schemas.microsoft.com/office/drawing/2014/main" id="{6AB4E0E8-84C2-48D7-9FDB-84DC8254E08E}"/>
              </a:ext>
            </a:extLst>
          </p:cNvPr>
          <p:cNvSpPr>
            <a:spLocks noGrp="1"/>
          </p:cNvSpPr>
          <p:nvPr>
            <p:ph type="body" sz="quarter" idx="15" hasCustomPrompt="1"/>
          </p:nvPr>
        </p:nvSpPr>
        <p:spPr>
          <a:xfrm>
            <a:off x="5004048" y="2588894"/>
            <a:ext cx="3077479" cy="280731"/>
          </a:xfrm>
          <a:prstGeom prst="rect">
            <a:avLst/>
          </a:prstGeom>
        </p:spPr>
        <p:txBody>
          <a:bodyPr/>
          <a:lstStyle>
            <a:lvl1pPr marL="0" indent="0">
              <a:buNone/>
              <a:defRPr sz="1600" b="0">
                <a:solidFill>
                  <a:srgbClr val="761D24"/>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Sous titre (si nécessaire)</a:t>
            </a:r>
          </a:p>
        </p:txBody>
      </p:sp>
      <p:sp>
        <p:nvSpPr>
          <p:cNvPr id="8" name="Ellipse 7">
            <a:extLst>
              <a:ext uri="{FF2B5EF4-FFF2-40B4-BE49-F238E27FC236}">
                <a16:creationId xmlns:a16="http://schemas.microsoft.com/office/drawing/2014/main" id="{E9959550-0F85-4867-92B8-93723A3DC37C}"/>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numéro de diapositive 1">
            <a:extLst>
              <a:ext uri="{FF2B5EF4-FFF2-40B4-BE49-F238E27FC236}">
                <a16:creationId xmlns:a16="http://schemas.microsoft.com/office/drawing/2014/main" id="{F9CDC6F4-2D70-41C5-8A92-F6B08D3F983E}"/>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pic>
        <p:nvPicPr>
          <p:cNvPr id="14" name="Image 13">
            <a:extLst>
              <a:ext uri="{FF2B5EF4-FFF2-40B4-BE49-F238E27FC236}">
                <a16:creationId xmlns:a16="http://schemas.microsoft.com/office/drawing/2014/main" id="{720E5763-F52A-41FF-9B17-9175FD5575D6}"/>
              </a:ext>
            </a:extLst>
          </p:cNvPr>
          <p:cNvPicPr>
            <a:picLocks noChangeAspect="1"/>
          </p:cNvPicPr>
          <p:nvPr userDrawn="1"/>
        </p:nvPicPr>
        <p:blipFill>
          <a:blip r:embed="rId2"/>
          <a:stretch>
            <a:fillRect/>
          </a:stretch>
        </p:blipFill>
        <p:spPr>
          <a:xfrm>
            <a:off x="7740352" y="4659982"/>
            <a:ext cx="1296144" cy="354387"/>
          </a:xfrm>
          <a:prstGeom prst="rect">
            <a:avLst/>
          </a:prstGeom>
        </p:spPr>
      </p:pic>
    </p:spTree>
    <p:extLst>
      <p:ext uri="{BB962C8B-B14F-4D97-AF65-F5344CB8AC3E}">
        <p14:creationId xmlns:p14="http://schemas.microsoft.com/office/powerpoint/2010/main" val="2657775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445EAE4-7925-420E-BD53-A247BD3FBA0E}"/>
              </a:ext>
            </a:extLst>
          </p:cNvPr>
          <p:cNvPicPr>
            <a:picLocks noChangeAspect="1"/>
          </p:cNvPicPr>
          <p:nvPr userDrawn="1"/>
        </p:nvPicPr>
        <p:blipFill rotWithShape="1">
          <a:blip r:embed="rId2"/>
          <a:srcRect t="43541"/>
          <a:stretch/>
        </p:blipFill>
        <p:spPr>
          <a:xfrm>
            <a:off x="-18444" y="-1"/>
            <a:ext cx="9270964" cy="3939903"/>
          </a:xfrm>
          <a:prstGeom prst="rect">
            <a:avLst/>
          </a:prstGeom>
        </p:spPr>
      </p:pic>
      <p:sp>
        <p:nvSpPr>
          <p:cNvPr id="2" name="Rectangle 1">
            <a:extLst>
              <a:ext uri="{FF2B5EF4-FFF2-40B4-BE49-F238E27FC236}">
                <a16:creationId xmlns:a16="http://schemas.microsoft.com/office/drawing/2014/main" id="{9D5AD8A3-FEDB-4C70-995C-DBC9072326C3}"/>
              </a:ext>
            </a:extLst>
          </p:cNvPr>
          <p:cNvSpPr/>
          <p:nvPr userDrawn="1"/>
        </p:nvSpPr>
        <p:spPr>
          <a:xfrm>
            <a:off x="-15190" y="3208429"/>
            <a:ext cx="9267710" cy="19521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F3A0746C-0AA5-4256-A649-6BE074C076E5}"/>
              </a:ext>
            </a:extLst>
          </p:cNvPr>
          <p:cNvPicPr>
            <a:picLocks noChangeAspect="1"/>
          </p:cNvPicPr>
          <p:nvPr userDrawn="1"/>
        </p:nvPicPr>
        <p:blipFill>
          <a:blip r:embed="rId3"/>
          <a:stretch>
            <a:fillRect/>
          </a:stretch>
        </p:blipFill>
        <p:spPr>
          <a:xfrm rot="21071096">
            <a:off x="-2152076" y="67295"/>
            <a:ext cx="9126480" cy="5133971"/>
          </a:xfrm>
          <a:prstGeom prst="rect">
            <a:avLst/>
          </a:prstGeom>
        </p:spPr>
      </p:pic>
      <p:sp>
        <p:nvSpPr>
          <p:cNvPr id="10" name="Espace réservé du texte 9">
            <a:extLst>
              <a:ext uri="{FF2B5EF4-FFF2-40B4-BE49-F238E27FC236}">
                <a16:creationId xmlns:a16="http://schemas.microsoft.com/office/drawing/2014/main" id="{B02F950F-3325-4836-A7C3-5D650E74D92A}"/>
              </a:ext>
            </a:extLst>
          </p:cNvPr>
          <p:cNvSpPr>
            <a:spLocks noGrp="1"/>
          </p:cNvSpPr>
          <p:nvPr>
            <p:ph type="body" sz="quarter" idx="13" hasCustomPrompt="1"/>
          </p:nvPr>
        </p:nvSpPr>
        <p:spPr>
          <a:xfrm>
            <a:off x="683568" y="1750700"/>
            <a:ext cx="3457575" cy="576262"/>
          </a:xfrm>
          <a:prstGeom prst="rect">
            <a:avLst/>
          </a:prstGeom>
        </p:spPr>
        <p:txBody>
          <a:bodyPr/>
          <a:lstStyle>
            <a:lvl1pPr marL="0" indent="0">
              <a:buNone/>
              <a:defRPr sz="2400" b="1">
                <a:solidFill>
                  <a:schemeClr val="bg1"/>
                </a:solidFill>
                <a:latin typeface="Arial" panose="020B0604020202020204" pitchFamily="34" charset="0"/>
                <a:cs typeface="Arial" panose="020B0604020202020204" pitchFamily="34" charset="0"/>
              </a:defRPr>
            </a:lvl1pPr>
          </a:lstStyle>
          <a:p>
            <a:pPr lvl="0"/>
            <a:r>
              <a:rPr lang="fr-FR" dirty="0"/>
              <a:t>TITRE</a:t>
            </a:r>
          </a:p>
        </p:txBody>
      </p:sp>
      <p:sp>
        <p:nvSpPr>
          <p:cNvPr id="11" name="Espace réservé du texte 9">
            <a:extLst>
              <a:ext uri="{FF2B5EF4-FFF2-40B4-BE49-F238E27FC236}">
                <a16:creationId xmlns:a16="http://schemas.microsoft.com/office/drawing/2014/main" id="{B7096B17-2FCF-4BC6-8869-86A5954F9F61}"/>
              </a:ext>
            </a:extLst>
          </p:cNvPr>
          <p:cNvSpPr>
            <a:spLocks noGrp="1"/>
          </p:cNvSpPr>
          <p:nvPr>
            <p:ph type="body" sz="quarter" idx="14" hasCustomPrompt="1"/>
          </p:nvPr>
        </p:nvSpPr>
        <p:spPr>
          <a:xfrm>
            <a:off x="683568" y="2326962"/>
            <a:ext cx="3457575" cy="576262"/>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pPr lvl="0"/>
            <a:r>
              <a:rPr lang="fr-FR" dirty="0"/>
              <a:t>Sous-titre</a:t>
            </a:r>
          </a:p>
        </p:txBody>
      </p:sp>
      <p:sp>
        <p:nvSpPr>
          <p:cNvPr id="12" name="Espace réservé du texte 9">
            <a:extLst>
              <a:ext uri="{FF2B5EF4-FFF2-40B4-BE49-F238E27FC236}">
                <a16:creationId xmlns:a16="http://schemas.microsoft.com/office/drawing/2014/main" id="{B53DA5CD-8454-4652-8978-2C706B6C3B12}"/>
              </a:ext>
            </a:extLst>
          </p:cNvPr>
          <p:cNvSpPr>
            <a:spLocks noGrp="1"/>
          </p:cNvSpPr>
          <p:nvPr>
            <p:ph type="body" sz="quarter" idx="15" hasCustomPrompt="1"/>
          </p:nvPr>
        </p:nvSpPr>
        <p:spPr>
          <a:xfrm>
            <a:off x="682377" y="2909609"/>
            <a:ext cx="3457575" cy="576262"/>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pPr lvl="0"/>
            <a:r>
              <a:rPr lang="fr-FR" dirty="0"/>
              <a:t>…/…/…</a:t>
            </a:r>
          </a:p>
        </p:txBody>
      </p:sp>
      <p:pic>
        <p:nvPicPr>
          <p:cNvPr id="13" name="Image 12">
            <a:extLst>
              <a:ext uri="{FF2B5EF4-FFF2-40B4-BE49-F238E27FC236}">
                <a16:creationId xmlns:a16="http://schemas.microsoft.com/office/drawing/2014/main" id="{4935BB3F-2B9A-4183-B794-D356B019DFE1}"/>
              </a:ext>
            </a:extLst>
          </p:cNvPr>
          <p:cNvPicPr>
            <a:picLocks noChangeAspect="1"/>
          </p:cNvPicPr>
          <p:nvPr userDrawn="1"/>
        </p:nvPicPr>
        <p:blipFill>
          <a:blip r:embed="rId4"/>
          <a:stretch>
            <a:fillRect/>
          </a:stretch>
        </p:blipFill>
        <p:spPr>
          <a:xfrm>
            <a:off x="5724128" y="4022386"/>
            <a:ext cx="1872208" cy="511893"/>
          </a:xfrm>
          <a:prstGeom prst="rect">
            <a:avLst/>
          </a:prstGeom>
        </p:spPr>
      </p:pic>
    </p:spTree>
    <p:extLst>
      <p:ext uri="{BB962C8B-B14F-4D97-AF65-F5344CB8AC3E}">
        <p14:creationId xmlns:p14="http://schemas.microsoft.com/office/powerpoint/2010/main" val="1146982516"/>
      </p:ext>
    </p:extLst>
  </p:cSld>
  <p:clrMapOvr>
    <a:masterClrMapping/>
  </p:clrMapOvr>
  <p:transition spd="slow" advClick="0" advTm="3000">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F9D82FD-B243-4861-ACC6-ACAA640BC2ED}"/>
              </a:ext>
            </a:extLst>
          </p:cNvPr>
          <p:cNvPicPr>
            <a:picLocks noChangeAspect="1"/>
          </p:cNvPicPr>
          <p:nvPr userDrawn="1"/>
        </p:nvPicPr>
        <p:blipFill rotWithShape="1">
          <a:blip r:embed="rId2"/>
          <a:srcRect b="6601"/>
          <a:stretch/>
        </p:blipFill>
        <p:spPr>
          <a:xfrm>
            <a:off x="291" y="0"/>
            <a:ext cx="9143418" cy="4803998"/>
          </a:xfrm>
          <a:prstGeom prst="rect">
            <a:avLst/>
          </a:prstGeom>
        </p:spPr>
      </p:pic>
      <p:sp>
        <p:nvSpPr>
          <p:cNvPr id="9" name="Espace réservé du texte 7">
            <a:extLst>
              <a:ext uri="{FF2B5EF4-FFF2-40B4-BE49-F238E27FC236}">
                <a16:creationId xmlns:a16="http://schemas.microsoft.com/office/drawing/2014/main" id="{311463E5-EFFC-4894-97D1-4BFA00D7D525}"/>
              </a:ext>
            </a:extLst>
          </p:cNvPr>
          <p:cNvSpPr>
            <a:spLocks noGrp="1"/>
          </p:cNvSpPr>
          <p:nvPr>
            <p:ph type="body" sz="quarter" idx="29"/>
          </p:nvPr>
        </p:nvSpPr>
        <p:spPr>
          <a:xfrm>
            <a:off x="494606" y="3276298"/>
            <a:ext cx="6192688" cy="1440161"/>
          </a:xfrm>
          <a:prstGeom prst="rect">
            <a:avLst/>
          </a:prstGeom>
        </p:spPr>
        <p:txBody>
          <a:bodyPr/>
          <a:lstStyle>
            <a:lvl1pPr marL="0" indent="0">
              <a:buNone/>
              <a:defRPr sz="1200"/>
            </a:lvl1pPr>
            <a:lvl4pPr marL="1371600" indent="0" algn="l">
              <a:buNone/>
              <a:defRPr/>
            </a:lvl4pPr>
          </a:lstStyle>
          <a:p>
            <a:pPr lvl="0"/>
            <a:endParaRPr lang="fr-FR" dirty="0"/>
          </a:p>
        </p:txBody>
      </p:sp>
      <p:sp>
        <p:nvSpPr>
          <p:cNvPr id="12" name="Espace réservé du texte 9">
            <a:extLst>
              <a:ext uri="{FF2B5EF4-FFF2-40B4-BE49-F238E27FC236}">
                <a16:creationId xmlns:a16="http://schemas.microsoft.com/office/drawing/2014/main" id="{548355F0-1233-4665-82A0-A651070F5D59}"/>
              </a:ext>
            </a:extLst>
          </p:cNvPr>
          <p:cNvSpPr>
            <a:spLocks noGrp="1"/>
          </p:cNvSpPr>
          <p:nvPr>
            <p:ph type="body" sz="quarter" idx="25" hasCustomPrompt="1"/>
          </p:nvPr>
        </p:nvSpPr>
        <p:spPr>
          <a:xfrm>
            <a:off x="467544" y="1982184"/>
            <a:ext cx="3334506" cy="340717"/>
          </a:xfrm>
          <a:prstGeom prst="rect">
            <a:avLst/>
          </a:prstGeom>
        </p:spPr>
        <p:txBody>
          <a:bodyPr/>
          <a:lstStyle>
            <a:lvl1pPr marL="0" indent="0" algn="ctr">
              <a:buNone/>
              <a:defRPr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fr-FR" dirty="0"/>
              <a:t>CONCLUSION</a:t>
            </a:r>
          </a:p>
        </p:txBody>
      </p:sp>
      <p:pic>
        <p:nvPicPr>
          <p:cNvPr id="10" name="Image 9">
            <a:extLst>
              <a:ext uri="{FF2B5EF4-FFF2-40B4-BE49-F238E27FC236}">
                <a16:creationId xmlns:a16="http://schemas.microsoft.com/office/drawing/2014/main" id="{5DB9EE3D-B885-43BE-9D88-F6249A729E7A}"/>
              </a:ext>
            </a:extLst>
          </p:cNvPr>
          <p:cNvPicPr>
            <a:picLocks noChangeAspect="1"/>
          </p:cNvPicPr>
          <p:nvPr userDrawn="1"/>
        </p:nvPicPr>
        <p:blipFill>
          <a:blip r:embed="rId3"/>
          <a:stretch>
            <a:fillRect/>
          </a:stretch>
        </p:blipFill>
        <p:spPr>
          <a:xfrm>
            <a:off x="7628706" y="4515966"/>
            <a:ext cx="1296144" cy="354387"/>
          </a:xfrm>
          <a:prstGeom prst="rect">
            <a:avLst/>
          </a:prstGeom>
        </p:spPr>
      </p:pic>
      <p:sp>
        <p:nvSpPr>
          <p:cNvPr id="11" name="Ellipse 10">
            <a:extLst>
              <a:ext uri="{FF2B5EF4-FFF2-40B4-BE49-F238E27FC236}">
                <a16:creationId xmlns:a16="http://schemas.microsoft.com/office/drawing/2014/main" id="{361CE97E-CAC1-4DFF-B072-9C55F931E577}"/>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space réservé du numéro de diapositive 1">
            <a:extLst>
              <a:ext uri="{FF2B5EF4-FFF2-40B4-BE49-F238E27FC236}">
                <a16:creationId xmlns:a16="http://schemas.microsoft.com/office/drawing/2014/main" id="{4F5DF082-E1EC-475A-8D4E-0458F1FECEEC}"/>
              </a:ext>
            </a:extLst>
          </p:cNvPr>
          <p:cNvSpPr>
            <a:spLocks noGrp="1"/>
          </p:cNvSpPr>
          <p:nvPr>
            <p:ph type="sldNum" sz="quarter" idx="4"/>
          </p:nvPr>
        </p:nvSpPr>
        <p:spPr>
          <a:xfrm>
            <a:off x="8489851" y="2434431"/>
            <a:ext cx="473224" cy="274637"/>
          </a:xfrm>
          <a:prstGeom prst="rect">
            <a:avLst/>
          </a:prstGeom>
        </p:spPr>
        <p:txBody>
          <a:bodyPr vert="horz" lIns="91440" tIns="45720" rIns="91440" bIns="45720" rtlCol="0" anchor="ctr"/>
          <a:lstStyle>
            <a:lvl1pPr algn="ctr">
              <a:defRPr sz="1200">
                <a:solidFill>
                  <a:schemeClr val="bg1"/>
                </a:solidFill>
              </a:defRPr>
            </a:lvl1pPr>
          </a:lstStyle>
          <a:p>
            <a:fld id="{D2AD5D5E-77D5-4102-9D0B-75FE2740C175}" type="slidenum">
              <a:rPr lang="fr-FR" smtClean="0"/>
              <a:pPr/>
              <a:t>‹N°›</a:t>
            </a:fld>
            <a:endParaRPr lang="fr-FR" dirty="0"/>
          </a:p>
        </p:txBody>
      </p:sp>
    </p:spTree>
    <p:extLst>
      <p:ext uri="{BB962C8B-B14F-4D97-AF65-F5344CB8AC3E}">
        <p14:creationId xmlns:p14="http://schemas.microsoft.com/office/powerpoint/2010/main" val="1236866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61910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slideLayout" Target="../slideLayouts/slideLayout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208034"/>
      </p:ext>
    </p:extLst>
  </p:cSld>
  <p:clrMap bg1="lt1" tx1="dk1" bg2="lt2" tx2="dk2" accent1="accent1" accent2="accent2" accent3="accent3" accent4="accent4" accent5="accent5" accent6="accent6" hlink="hlink" folHlink="folHlink"/>
  <p:sldLayoutIdLst>
    <p:sldLayoutId id="2147483734" r:id="rId1"/>
    <p:sldLayoutId id="2147483650" r:id="rId2"/>
  </p:sldLayoutIdLst>
  <p:transition spd="slow" advClick="0" advTm="3000">
    <p:fade thruBlk="1"/>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Espace réservé du numéro de diapositive 1">
            <a:extLst>
              <a:ext uri="{FF2B5EF4-FFF2-40B4-BE49-F238E27FC236}">
                <a16:creationId xmlns:a16="http://schemas.microsoft.com/office/drawing/2014/main" id="{7DF18912-8065-4D5F-9578-D3D9D8C5CED6}"/>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pic>
        <p:nvPicPr>
          <p:cNvPr id="3" name="Image 2">
            <a:extLst>
              <a:ext uri="{FF2B5EF4-FFF2-40B4-BE49-F238E27FC236}">
                <a16:creationId xmlns:a16="http://schemas.microsoft.com/office/drawing/2014/main" id="{65921FAB-6F51-4994-A412-078E6B152BAC}"/>
              </a:ext>
            </a:extLst>
          </p:cNvPr>
          <p:cNvPicPr>
            <a:picLocks noChangeAspect="1"/>
          </p:cNvPicPr>
          <p:nvPr userDrawn="1"/>
        </p:nvPicPr>
        <p:blipFill>
          <a:blip r:embed="rId10"/>
          <a:stretch>
            <a:fillRect/>
          </a:stretch>
        </p:blipFill>
        <p:spPr>
          <a:xfrm>
            <a:off x="1842" y="-52506"/>
            <a:ext cx="9142158" cy="5144536"/>
          </a:xfrm>
          <a:prstGeom prst="rect">
            <a:avLst/>
          </a:prstGeom>
        </p:spPr>
      </p:pic>
    </p:spTree>
    <p:extLst>
      <p:ext uri="{BB962C8B-B14F-4D97-AF65-F5344CB8AC3E}">
        <p14:creationId xmlns:p14="http://schemas.microsoft.com/office/powerpoint/2010/main" val="3264934294"/>
      </p:ext>
    </p:extLst>
  </p:cSld>
  <p:clrMap bg1="lt1" tx1="dk1" bg2="lt2" tx2="dk2" accent1="accent1" accent2="accent2" accent3="accent3" accent4="accent4" accent5="accent5" accent6="accent6" hlink="hlink" folHlink="folHlink"/>
  <p:sldLayoutIdLst>
    <p:sldLayoutId id="2147483654" r:id="rId1"/>
    <p:sldLayoutId id="2147483688" r:id="rId2"/>
    <p:sldLayoutId id="2147483690" r:id="rId3"/>
    <p:sldLayoutId id="2147483686" r:id="rId4"/>
    <p:sldLayoutId id="2147483687" r:id="rId5"/>
    <p:sldLayoutId id="2147483692" r:id="rId6"/>
    <p:sldLayoutId id="2147483691" r:id="rId7"/>
    <p:sldLayoutId id="2147483693"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Espace réservé du numéro de diapositive 1">
            <a:extLst>
              <a:ext uri="{FF2B5EF4-FFF2-40B4-BE49-F238E27FC236}">
                <a16:creationId xmlns:a16="http://schemas.microsoft.com/office/drawing/2014/main" id="{320809CE-7071-49F5-8D33-AFDD4625DAB4}"/>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pic>
        <p:nvPicPr>
          <p:cNvPr id="3" name="Image 2">
            <a:extLst>
              <a:ext uri="{FF2B5EF4-FFF2-40B4-BE49-F238E27FC236}">
                <a16:creationId xmlns:a16="http://schemas.microsoft.com/office/drawing/2014/main" id="{F6E9DB8E-8064-4E73-844F-4C78FBECF2BD}"/>
              </a:ext>
            </a:extLst>
          </p:cNvPr>
          <p:cNvPicPr>
            <a:picLocks noChangeAspect="1"/>
          </p:cNvPicPr>
          <p:nvPr userDrawn="1"/>
        </p:nvPicPr>
        <p:blipFill>
          <a:blip r:embed="rId3"/>
          <a:stretch>
            <a:fillRect/>
          </a:stretch>
        </p:blipFill>
        <p:spPr>
          <a:xfrm>
            <a:off x="582" y="0"/>
            <a:ext cx="9143418" cy="5143500"/>
          </a:xfrm>
          <a:prstGeom prst="rect">
            <a:avLst/>
          </a:prstGeom>
        </p:spPr>
      </p:pic>
      <p:sp>
        <p:nvSpPr>
          <p:cNvPr id="5" name="Ellipse 4">
            <a:extLst>
              <a:ext uri="{FF2B5EF4-FFF2-40B4-BE49-F238E27FC236}">
                <a16:creationId xmlns:a16="http://schemas.microsoft.com/office/drawing/2014/main" id="{2C989383-388B-4D4D-93F0-09D77D6CD055}"/>
              </a:ext>
            </a:extLst>
          </p:cNvPr>
          <p:cNvSpPr/>
          <p:nvPr userDrawn="1"/>
        </p:nvSpPr>
        <p:spPr>
          <a:xfrm>
            <a:off x="4156656" y="2156406"/>
            <a:ext cx="830687" cy="8306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Ellipse 10">
            <a:extLst>
              <a:ext uri="{FF2B5EF4-FFF2-40B4-BE49-F238E27FC236}">
                <a16:creationId xmlns:a16="http://schemas.microsoft.com/office/drawing/2014/main" id="{6CB23A80-3558-4834-BF00-F24C9A8B2882}"/>
              </a:ext>
            </a:extLst>
          </p:cNvPr>
          <p:cNvSpPr/>
          <p:nvPr userDrawn="1"/>
        </p:nvSpPr>
        <p:spPr>
          <a:xfrm>
            <a:off x="4219574" y="2219324"/>
            <a:ext cx="704850" cy="704850"/>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137137668"/>
      </p:ext>
    </p:extLst>
  </p:cSld>
  <p:clrMap bg1="lt1" tx1="dk1" bg2="lt2" tx2="dk2" accent1="accent1" accent2="accent2" accent3="accent3" accent4="accent4" accent5="accent5" accent6="accent6" hlink="hlink" folHlink="folHlink"/>
  <p:sldLayoutIdLst>
    <p:sldLayoutId id="214748365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llipse 6">
            <a:extLst>
              <a:ext uri="{FF2B5EF4-FFF2-40B4-BE49-F238E27FC236}">
                <a16:creationId xmlns:a16="http://schemas.microsoft.com/office/drawing/2014/main" id="{4AEAF5A0-1E90-46B4-919F-5CF6EDCC0AF0}"/>
              </a:ext>
            </a:extLst>
          </p:cNvPr>
          <p:cNvSpPr/>
          <p:nvPr userDrawn="1"/>
        </p:nvSpPr>
        <p:spPr>
          <a:xfrm>
            <a:off x="8435959" y="2322901"/>
            <a:ext cx="497697" cy="497697"/>
          </a:xfrm>
          <a:prstGeom prst="ellipse">
            <a:avLst/>
          </a:prstGeom>
          <a:solidFill>
            <a:srgbClr val="76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72100195"/>
      </p:ext>
    </p:extLst>
  </p:cSld>
  <p:clrMap bg1="lt1" tx1="dk1" bg2="lt2" tx2="dk2" accent1="accent1" accent2="accent2" accent3="accent3" accent4="accent4" accent5="accent5" accent6="accent6" hlink="hlink" folHlink="folHlink"/>
  <p:sldLayoutIdLst>
    <p:sldLayoutId id="2147483685" r:id="rId1"/>
    <p:sldLayoutId id="2147483731" r:id="rId2"/>
    <p:sldLayoutId id="2147483735" r:id="rId3"/>
    <p:sldLayoutId id="2147483736" r:id="rId4"/>
    <p:sldLayoutId id="2147483741"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numéro de diapositive 1">
            <a:extLst>
              <a:ext uri="{FF2B5EF4-FFF2-40B4-BE49-F238E27FC236}">
                <a16:creationId xmlns:a16="http://schemas.microsoft.com/office/drawing/2014/main" id="{86E30BEE-83B7-4D9E-93DA-AFC8A1A61DBC}"/>
              </a:ext>
            </a:extLst>
          </p:cNvPr>
          <p:cNvSpPr>
            <a:spLocks noGrp="1"/>
          </p:cNvSpPr>
          <p:nvPr>
            <p:ph type="sldNum" sz="quarter" idx="4"/>
          </p:nvPr>
        </p:nvSpPr>
        <p:spPr>
          <a:xfrm>
            <a:off x="8460432" y="2441129"/>
            <a:ext cx="473224" cy="274637"/>
          </a:xfrm>
          <a:prstGeom prst="rect">
            <a:avLst/>
          </a:prstGeom>
        </p:spPr>
        <p:txBody>
          <a:bodyPr vert="horz" lIns="91440" tIns="45720" rIns="91440" bIns="45720" rtlCol="0" anchor="ctr"/>
          <a:lstStyle>
            <a:lvl1pPr algn="ctr">
              <a:defRPr sz="1200">
                <a:solidFill>
                  <a:schemeClr val="bg1"/>
                </a:solidFill>
              </a:defRPr>
            </a:lvl1pPr>
          </a:lstStyle>
          <a:p>
            <a:fld id="{D458AD11-6F30-4CE7-8933-E6918C7F5695}" type="slidenum">
              <a:rPr lang="fr-FR" smtClean="0"/>
              <a:pPr/>
              <a:t>‹N°›</a:t>
            </a:fld>
            <a:endParaRPr lang="fr-FR" dirty="0"/>
          </a:p>
        </p:txBody>
      </p:sp>
    </p:spTree>
    <p:extLst>
      <p:ext uri="{BB962C8B-B14F-4D97-AF65-F5344CB8AC3E}">
        <p14:creationId xmlns:p14="http://schemas.microsoft.com/office/powerpoint/2010/main" val="263343229"/>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1191062"/>
      </p:ext>
    </p:extLst>
  </p:cSld>
  <p:clrMap bg1="lt1" tx1="dk1" bg2="lt2" tx2="dk2" accent1="accent1" accent2="accent2" accent3="accent3" accent4="accent4" accent5="accent5" accent6="accent6" hlink="hlink" folHlink="folHlink"/>
  <p:sldLayoutIdLst>
    <p:sldLayoutId id="214748372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CDAF7B-8EA3-439F-8D25-044116CC97A3}"/>
              </a:ext>
            </a:extLst>
          </p:cNvPr>
          <p:cNvSpPr/>
          <p:nvPr/>
        </p:nvSpPr>
        <p:spPr>
          <a:xfrm>
            <a:off x="683568" y="1275606"/>
            <a:ext cx="3096344" cy="8351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BF944610-45B8-449A-9529-241BA251F1C4}"/>
              </a:ext>
            </a:extLst>
          </p:cNvPr>
          <p:cNvSpPr>
            <a:spLocks noGrp="1"/>
          </p:cNvSpPr>
          <p:nvPr>
            <p:ph type="body" sz="quarter" idx="13"/>
          </p:nvPr>
        </p:nvSpPr>
        <p:spPr>
          <a:xfrm>
            <a:off x="0" y="2110740"/>
            <a:ext cx="4427983" cy="576262"/>
          </a:xfrm>
        </p:spPr>
        <p:txBody>
          <a:bodyPr/>
          <a:lstStyle/>
          <a:p>
            <a:pPr algn="ctr"/>
            <a:r>
              <a:rPr lang="fr-FR" sz="1800" dirty="0"/>
              <a:t>Analyse financière rétrospective et prospective du budget principal de la commune</a:t>
            </a:r>
          </a:p>
        </p:txBody>
      </p:sp>
      <p:sp>
        <p:nvSpPr>
          <p:cNvPr id="4" name="Espace réservé du texte 3">
            <a:extLst>
              <a:ext uri="{FF2B5EF4-FFF2-40B4-BE49-F238E27FC236}">
                <a16:creationId xmlns:a16="http://schemas.microsoft.com/office/drawing/2014/main" id="{1C683F02-344F-4D0E-8244-9B1A2DC75E82}"/>
              </a:ext>
            </a:extLst>
          </p:cNvPr>
          <p:cNvSpPr>
            <a:spLocks noGrp="1"/>
          </p:cNvSpPr>
          <p:nvPr>
            <p:ph type="body" sz="quarter" idx="15"/>
          </p:nvPr>
        </p:nvSpPr>
        <p:spPr>
          <a:xfrm>
            <a:off x="683568" y="4021921"/>
            <a:ext cx="3457575" cy="576262"/>
          </a:xfrm>
        </p:spPr>
        <p:txBody>
          <a:bodyPr/>
          <a:lstStyle/>
          <a:p>
            <a:r>
              <a:rPr lang="fr-FR" sz="1600" dirty="0"/>
              <a:t>Version </a:t>
            </a:r>
            <a:r>
              <a:rPr lang="fr-FR" sz="1600"/>
              <a:t>du 06-08-2026</a:t>
            </a:r>
            <a:endParaRPr lang="fr-FR" sz="1600" dirty="0"/>
          </a:p>
        </p:txBody>
      </p:sp>
      <p:pic>
        <p:nvPicPr>
          <p:cNvPr id="3" name="Image 2">
            <a:extLst>
              <a:ext uri="{FF2B5EF4-FFF2-40B4-BE49-F238E27FC236}">
                <a16:creationId xmlns:a16="http://schemas.microsoft.com/office/drawing/2014/main" id="{8D95167D-D4DD-4058-A486-EF58DAAB6E72}"/>
              </a:ext>
            </a:extLst>
          </p:cNvPr>
          <p:cNvPicPr>
            <a:picLocks noChangeAspect="1"/>
          </p:cNvPicPr>
          <p:nvPr/>
        </p:nvPicPr>
        <p:blipFill>
          <a:blip r:embed="rId2"/>
          <a:stretch>
            <a:fillRect/>
          </a:stretch>
        </p:blipFill>
        <p:spPr>
          <a:xfrm>
            <a:off x="704162" y="1283239"/>
            <a:ext cx="3019657" cy="840432"/>
          </a:xfrm>
          <a:prstGeom prst="rect">
            <a:avLst/>
          </a:prstGeom>
        </p:spPr>
      </p:pic>
    </p:spTree>
    <p:extLst>
      <p:ext uri="{BB962C8B-B14F-4D97-AF65-F5344CB8AC3E}">
        <p14:creationId xmlns:p14="http://schemas.microsoft.com/office/powerpoint/2010/main" val="2257317601"/>
      </p:ext>
    </p:extLst>
  </p:cSld>
  <p:clrMapOvr>
    <a:masterClrMapping/>
  </p:clrMapOvr>
  <p:transition spd="slow" advClick="0" advTm="3000">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12558F8-23EA-4CFD-B634-FF9E397CDDB4}"/>
              </a:ext>
            </a:extLst>
          </p:cNvPr>
          <p:cNvSpPr>
            <a:spLocks noGrp="1"/>
          </p:cNvSpPr>
          <p:nvPr>
            <p:ph type="body" sz="quarter" idx="17"/>
          </p:nvPr>
        </p:nvSpPr>
        <p:spPr>
          <a:xfrm>
            <a:off x="179512" y="182091"/>
            <a:ext cx="6480720" cy="360040"/>
          </a:xfrm>
        </p:spPr>
        <p:txBody>
          <a:bodyPr/>
          <a:lstStyle/>
          <a:p>
            <a:r>
              <a:rPr lang="fr-FR" dirty="0"/>
              <a:t>Préalables méthodologiques</a:t>
            </a:r>
          </a:p>
        </p:txBody>
      </p:sp>
      <p:sp>
        <p:nvSpPr>
          <p:cNvPr id="6" name="Espace réservé du numéro de diapositive 5">
            <a:extLst>
              <a:ext uri="{FF2B5EF4-FFF2-40B4-BE49-F238E27FC236}">
                <a16:creationId xmlns:a16="http://schemas.microsoft.com/office/drawing/2014/main" id="{0CB111C9-BA91-4DDE-920E-D1DE63DE2A46}"/>
              </a:ext>
            </a:extLst>
          </p:cNvPr>
          <p:cNvSpPr>
            <a:spLocks noGrp="1"/>
          </p:cNvSpPr>
          <p:nvPr>
            <p:ph type="sldNum" sz="quarter" idx="4"/>
          </p:nvPr>
        </p:nvSpPr>
        <p:spPr/>
        <p:txBody>
          <a:bodyPr/>
          <a:lstStyle/>
          <a:p>
            <a:fld id="{D458AD11-6F30-4CE7-8933-E6918C7F5695}" type="slidenum">
              <a:rPr lang="fr-FR" smtClean="0"/>
              <a:pPr/>
              <a:t>2</a:t>
            </a:fld>
            <a:endParaRPr lang="fr-FR" dirty="0"/>
          </a:p>
        </p:txBody>
      </p:sp>
      <p:sp>
        <p:nvSpPr>
          <p:cNvPr id="9" name="Espace réservé du texte 8">
            <a:extLst>
              <a:ext uri="{FF2B5EF4-FFF2-40B4-BE49-F238E27FC236}">
                <a16:creationId xmlns:a16="http://schemas.microsoft.com/office/drawing/2014/main" id="{D341DD28-53B5-4355-B246-02D846CEF07A}"/>
              </a:ext>
            </a:extLst>
          </p:cNvPr>
          <p:cNvSpPr>
            <a:spLocks noGrp="1"/>
          </p:cNvSpPr>
          <p:nvPr>
            <p:ph type="body" sz="quarter" idx="14"/>
          </p:nvPr>
        </p:nvSpPr>
        <p:spPr>
          <a:xfrm>
            <a:off x="210343" y="1563638"/>
            <a:ext cx="8248793" cy="2304256"/>
          </a:xfrm>
        </p:spPr>
        <p:txBody>
          <a:bodyPr/>
          <a:lstStyle/>
          <a:p>
            <a:pPr marL="0" indent="0" algn="just">
              <a:buNone/>
            </a:pPr>
            <a:r>
              <a:rPr lang="fr-FR" sz="1050" dirty="0"/>
              <a:t>L’analyse financière rétrospective  présentée dans le présent document repose sur les données suivantes :</a:t>
            </a:r>
          </a:p>
          <a:p>
            <a:pPr algn="just"/>
            <a:r>
              <a:rPr lang="fr-FR" sz="1050" dirty="0"/>
              <a:t>les comptes de gestion 2019 à 2024 ; </a:t>
            </a:r>
          </a:p>
          <a:p>
            <a:pPr algn="just"/>
            <a:r>
              <a:rPr lang="fr-FR" sz="1050" dirty="0"/>
              <a:t>le CFU 2025</a:t>
            </a:r>
          </a:p>
        </p:txBody>
      </p:sp>
    </p:spTree>
    <p:extLst>
      <p:ext uri="{BB962C8B-B14F-4D97-AF65-F5344CB8AC3E}">
        <p14:creationId xmlns:p14="http://schemas.microsoft.com/office/powerpoint/2010/main" val="1526692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3</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La formation de l’autofinancement</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8" name="Espace réservé du texte 7">
            <a:extLst>
              <a:ext uri="{FF2B5EF4-FFF2-40B4-BE49-F238E27FC236}">
                <a16:creationId xmlns:a16="http://schemas.microsoft.com/office/drawing/2014/main" id="{1289FACB-A512-4179-9EF5-88277EFC8DBC}"/>
              </a:ext>
            </a:extLst>
          </p:cNvPr>
          <p:cNvSpPr>
            <a:spLocks noGrp="1"/>
          </p:cNvSpPr>
          <p:nvPr>
            <p:ph type="body" sz="quarter" idx="15"/>
          </p:nvPr>
        </p:nvSpPr>
        <p:spPr>
          <a:xfrm>
            <a:off x="100186" y="4202031"/>
            <a:ext cx="8862889" cy="776668"/>
          </a:xfrm>
          <a:solidFill>
            <a:schemeClr val="accent4">
              <a:lumMod val="20000"/>
              <a:lumOff val="80000"/>
            </a:schemeClr>
          </a:solidFill>
        </p:spPr>
        <p:txBody>
          <a:bodyPr/>
          <a:lstStyle/>
          <a:p>
            <a:pPr algn="just"/>
            <a:r>
              <a:rPr lang="fr-FR" sz="1050" dirty="0"/>
              <a:t>Les recettes réelles de fonctionnement ont enregistré une dynamique annuelle moyenne de +4,8 %, tandis que l’évolution des dépenses a été nettement plus soutenue (+11,2 % en moyenne par an). En conséquence, l’épargne brute, qui correspond à la capacité d’autofinancement de la collectivité, s’est fortement dégradée sur la période analysée. Le taux d’épargne brute est ainsi passé de 41,6 % en 2019 à 16,9 % en 2025. Cette diminution résulte d’un effet de ciseau sur la section de fonctionnement : la progression des recettes a été insuffisante pour compenser celle des dépenses.</a:t>
            </a:r>
          </a:p>
        </p:txBody>
      </p:sp>
      <p:pic>
        <p:nvPicPr>
          <p:cNvPr id="3" name="Image 2">
            <a:extLst>
              <a:ext uri="{FF2B5EF4-FFF2-40B4-BE49-F238E27FC236}">
                <a16:creationId xmlns:a16="http://schemas.microsoft.com/office/drawing/2014/main" id="{E51FABF8-004C-47DD-845C-40EA90489650}"/>
              </a:ext>
            </a:extLst>
          </p:cNvPr>
          <p:cNvPicPr>
            <a:picLocks noChangeAspect="1"/>
          </p:cNvPicPr>
          <p:nvPr/>
        </p:nvPicPr>
        <p:blipFill>
          <a:blip r:embed="rId2"/>
          <a:stretch>
            <a:fillRect/>
          </a:stretch>
        </p:blipFill>
        <p:spPr>
          <a:xfrm>
            <a:off x="78347" y="941468"/>
            <a:ext cx="8699746" cy="3200677"/>
          </a:xfrm>
          <a:prstGeom prst="rect">
            <a:avLst/>
          </a:prstGeom>
        </p:spPr>
      </p:pic>
    </p:spTree>
    <p:extLst>
      <p:ext uri="{BB962C8B-B14F-4D97-AF65-F5344CB8AC3E}">
        <p14:creationId xmlns:p14="http://schemas.microsoft.com/office/powerpoint/2010/main" val="277390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4</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L’évolution des recettes réelles de fonctionnement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8" name="Espace réservé du texte 7">
            <a:extLst>
              <a:ext uri="{FF2B5EF4-FFF2-40B4-BE49-F238E27FC236}">
                <a16:creationId xmlns:a16="http://schemas.microsoft.com/office/drawing/2014/main" id="{1289FACB-A512-4179-9EF5-88277EFC8DBC}"/>
              </a:ext>
            </a:extLst>
          </p:cNvPr>
          <p:cNvSpPr>
            <a:spLocks noGrp="1"/>
          </p:cNvSpPr>
          <p:nvPr>
            <p:ph type="body" sz="quarter" idx="15"/>
          </p:nvPr>
        </p:nvSpPr>
        <p:spPr>
          <a:xfrm>
            <a:off x="168511" y="3219822"/>
            <a:ext cx="8806978" cy="1512167"/>
          </a:xfrm>
          <a:solidFill>
            <a:schemeClr val="accent4">
              <a:lumMod val="20000"/>
              <a:lumOff val="80000"/>
            </a:schemeClr>
          </a:solidFill>
        </p:spPr>
        <p:txBody>
          <a:bodyPr/>
          <a:lstStyle/>
          <a:p>
            <a:pPr algn="just"/>
            <a:r>
              <a:rPr lang="fr-FR" sz="1100" dirty="0"/>
              <a:t>Entre 2019 et 2025, les recettes réelles de fonctionnement ont enregistré une progression moyenne annuelle de 4,8 %, soit une augmentation globale de +1,17 M€ sur la période.</a:t>
            </a:r>
          </a:p>
          <a:p>
            <a:pPr algn="just"/>
            <a:r>
              <a:rPr lang="fr-FR" sz="1100" dirty="0"/>
              <a:t>Cette dynamique s’explique par plusieurs facteurs :</a:t>
            </a:r>
          </a:p>
          <a:p>
            <a:pPr marL="171450" indent="-171450" algn="just">
              <a:spcBef>
                <a:spcPts val="0"/>
              </a:spcBef>
              <a:buFont typeface="Courier New" panose="02070309020205020404" pitchFamily="49" charset="0"/>
              <a:buChar char="o"/>
            </a:pPr>
            <a:r>
              <a:rPr lang="fr-FR" sz="1100" dirty="0"/>
              <a:t>La croissance des recettes fiscales, qui représente près de 45 % de la hausse totale des produits (effet base +140 k€ et effet taux +282 k€) ; </a:t>
            </a:r>
          </a:p>
          <a:p>
            <a:pPr marL="171450" indent="-171450" algn="just">
              <a:spcBef>
                <a:spcPts val="0"/>
              </a:spcBef>
              <a:buFont typeface="Courier New" panose="02070309020205020404" pitchFamily="49" charset="0"/>
              <a:buChar char="o"/>
            </a:pPr>
            <a:r>
              <a:rPr lang="fr-FR" sz="1100" dirty="0"/>
              <a:t>Le développement des subventions, à hauteur de 16,3 % de la hausse des recettes (fonds genevois) ; </a:t>
            </a:r>
          </a:p>
          <a:p>
            <a:pPr marL="171450" indent="-171450" algn="just">
              <a:spcBef>
                <a:spcPts val="0"/>
              </a:spcBef>
              <a:buFont typeface="Courier New" panose="02070309020205020404" pitchFamily="49" charset="0"/>
              <a:buChar char="o"/>
            </a:pPr>
            <a:r>
              <a:rPr lang="fr-FR" sz="1100" dirty="0"/>
              <a:t>Enfin, les produits des services affichent également la hausse des recettes expliquant près d’un tiers de la hausse globale des recettes.  </a:t>
            </a:r>
          </a:p>
          <a:p>
            <a:pPr algn="just">
              <a:spcBef>
                <a:spcPts val="0"/>
              </a:spcBef>
            </a:pPr>
            <a:endParaRPr lang="fr-FR" sz="1100" dirty="0"/>
          </a:p>
          <a:p>
            <a:pPr algn="just">
              <a:spcBef>
                <a:spcPts val="0"/>
              </a:spcBef>
            </a:pPr>
            <a:r>
              <a:rPr lang="fr-FR" sz="1100" dirty="0"/>
              <a:t>Sans les décisions de relèvement de taux intervenues en 2023 et 2024, la dynamique des produits aurait été limitée à +839 k€ entre 2019 et 2025. </a:t>
            </a:r>
          </a:p>
        </p:txBody>
      </p:sp>
      <p:graphicFrame>
        <p:nvGraphicFramePr>
          <p:cNvPr id="5" name="Tableau 4">
            <a:extLst>
              <a:ext uri="{FF2B5EF4-FFF2-40B4-BE49-F238E27FC236}">
                <a16:creationId xmlns:a16="http://schemas.microsoft.com/office/drawing/2014/main" id="{9F98CA03-6FAD-4C21-A241-1B199B67EE0C}"/>
              </a:ext>
            </a:extLst>
          </p:cNvPr>
          <p:cNvGraphicFramePr>
            <a:graphicFrameLocks noGrp="1"/>
          </p:cNvGraphicFramePr>
          <p:nvPr>
            <p:extLst>
              <p:ext uri="{D42A27DB-BD31-4B8C-83A1-F6EECF244321}">
                <p14:modId xmlns:p14="http://schemas.microsoft.com/office/powerpoint/2010/main" val="246374707"/>
              </p:ext>
            </p:extLst>
          </p:nvPr>
        </p:nvGraphicFramePr>
        <p:xfrm>
          <a:off x="200736" y="962854"/>
          <a:ext cx="8593400" cy="2015640"/>
        </p:xfrm>
        <a:graphic>
          <a:graphicData uri="http://schemas.openxmlformats.org/drawingml/2006/table">
            <a:tbl>
              <a:tblPr/>
              <a:tblGrid>
                <a:gridCol w="2952000">
                  <a:extLst>
                    <a:ext uri="{9D8B030D-6E8A-4147-A177-3AD203B41FA5}">
                      <a16:colId xmlns:a16="http://schemas.microsoft.com/office/drawing/2014/main" val="2719035753"/>
                    </a:ext>
                  </a:extLst>
                </a:gridCol>
                <a:gridCol w="792000">
                  <a:extLst>
                    <a:ext uri="{9D8B030D-6E8A-4147-A177-3AD203B41FA5}">
                      <a16:colId xmlns:a16="http://schemas.microsoft.com/office/drawing/2014/main" val="2125384581"/>
                    </a:ext>
                  </a:extLst>
                </a:gridCol>
                <a:gridCol w="576000">
                  <a:extLst>
                    <a:ext uri="{9D8B030D-6E8A-4147-A177-3AD203B41FA5}">
                      <a16:colId xmlns:a16="http://schemas.microsoft.com/office/drawing/2014/main" val="1014892387"/>
                    </a:ext>
                  </a:extLst>
                </a:gridCol>
                <a:gridCol w="576000">
                  <a:extLst>
                    <a:ext uri="{9D8B030D-6E8A-4147-A177-3AD203B41FA5}">
                      <a16:colId xmlns:a16="http://schemas.microsoft.com/office/drawing/2014/main" val="2435352103"/>
                    </a:ext>
                  </a:extLst>
                </a:gridCol>
                <a:gridCol w="576000">
                  <a:extLst>
                    <a:ext uri="{9D8B030D-6E8A-4147-A177-3AD203B41FA5}">
                      <a16:colId xmlns:a16="http://schemas.microsoft.com/office/drawing/2014/main" val="510241890"/>
                    </a:ext>
                  </a:extLst>
                </a:gridCol>
                <a:gridCol w="576000">
                  <a:extLst>
                    <a:ext uri="{9D8B030D-6E8A-4147-A177-3AD203B41FA5}">
                      <a16:colId xmlns:a16="http://schemas.microsoft.com/office/drawing/2014/main" val="1565862427"/>
                    </a:ext>
                  </a:extLst>
                </a:gridCol>
                <a:gridCol w="576000">
                  <a:extLst>
                    <a:ext uri="{9D8B030D-6E8A-4147-A177-3AD203B41FA5}">
                      <a16:colId xmlns:a16="http://schemas.microsoft.com/office/drawing/2014/main" val="4083983172"/>
                    </a:ext>
                  </a:extLst>
                </a:gridCol>
                <a:gridCol w="576000">
                  <a:extLst>
                    <a:ext uri="{9D8B030D-6E8A-4147-A177-3AD203B41FA5}">
                      <a16:colId xmlns:a16="http://schemas.microsoft.com/office/drawing/2014/main" val="3615474556"/>
                    </a:ext>
                  </a:extLst>
                </a:gridCol>
                <a:gridCol w="576000">
                  <a:extLst>
                    <a:ext uri="{9D8B030D-6E8A-4147-A177-3AD203B41FA5}">
                      <a16:colId xmlns:a16="http://schemas.microsoft.com/office/drawing/2014/main" val="2684917879"/>
                    </a:ext>
                  </a:extLst>
                </a:gridCol>
                <a:gridCol w="97400">
                  <a:extLst>
                    <a:ext uri="{9D8B030D-6E8A-4147-A177-3AD203B41FA5}">
                      <a16:colId xmlns:a16="http://schemas.microsoft.com/office/drawing/2014/main" val="2331134024"/>
                    </a:ext>
                  </a:extLst>
                </a:gridCol>
                <a:gridCol w="720000">
                  <a:extLst>
                    <a:ext uri="{9D8B030D-6E8A-4147-A177-3AD203B41FA5}">
                      <a16:colId xmlns:a16="http://schemas.microsoft.com/office/drawing/2014/main" val="1595539945"/>
                    </a:ext>
                  </a:extLst>
                </a:gridCol>
              </a:tblGrid>
              <a:tr h="540000">
                <a:tc>
                  <a:txBody>
                    <a:bodyPr/>
                    <a:lstStyle/>
                    <a:p>
                      <a:pPr algn="l" fontAlgn="ctr"/>
                      <a:r>
                        <a:rPr lang="fr-FR" sz="95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950" b="1" i="0" u="none" strike="noStrike" dirty="0">
                          <a:solidFill>
                            <a:srgbClr val="F8F8F8"/>
                          </a:solidFill>
                          <a:effectLst/>
                          <a:latin typeface="Arial" panose="020B0604020202020204" pitchFamily="34" charset="0"/>
                        </a:rPr>
                        <a:t>Δ</a:t>
                      </a:r>
                      <a:r>
                        <a:rPr lang="fr-FR" sz="950" b="1" i="0" u="none" strike="noStrike" dirty="0" err="1">
                          <a:solidFill>
                            <a:srgbClr val="F8F8F8"/>
                          </a:solidFill>
                          <a:effectLst/>
                          <a:latin typeface="Arial" panose="020B0604020202020204" pitchFamily="34" charset="0"/>
                        </a:rPr>
                        <a:t>moy</a:t>
                      </a:r>
                      <a:r>
                        <a:rPr lang="fr-FR" sz="950" b="1" i="0" u="none" strike="noStrike" dirty="0">
                          <a:solidFill>
                            <a:srgbClr val="F8F8F8"/>
                          </a:solidFill>
                          <a:effectLst/>
                          <a:latin typeface="Arial" panose="020B0604020202020204" pitchFamily="34" charset="0"/>
                        </a:rPr>
                        <a:t> ou moyenne</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50" b="1" i="0" u="none" strike="noStrike" dirty="0">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5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50" b="1" i="0" u="none" strike="noStrike" dirty="0">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5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5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5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50" b="1" i="0" u="none" strike="noStrike" dirty="0">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ctr"/>
                      <a:endParaRPr lang="fr-FR" sz="95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fr-FR" sz="950" b="1" i="0" u="none" strike="noStrike" dirty="0">
                          <a:solidFill>
                            <a:srgbClr val="F8F8F8"/>
                          </a:solidFill>
                          <a:effectLst/>
                          <a:latin typeface="Arial" panose="020B0604020202020204" pitchFamily="34" charset="0"/>
                        </a:rPr>
                        <a:t>Ecart 2019-2025 en k€</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667950371"/>
                  </a:ext>
                </a:extLst>
              </a:tr>
              <a:tr h="147564">
                <a:tc>
                  <a:txBody>
                    <a:bodyPr/>
                    <a:lstStyle/>
                    <a:p>
                      <a:pPr algn="l" fontAlgn="ctr"/>
                      <a:r>
                        <a:rPr lang="fr-FR" sz="950" b="1" i="0" u="none" strike="noStrike">
                          <a:solidFill>
                            <a:srgbClr val="000000"/>
                          </a:solidFill>
                          <a:effectLst/>
                          <a:latin typeface="Arial" panose="020B0604020202020204" pitchFamily="34" charset="0"/>
                        </a:rPr>
                        <a:t>Produits de fonctionnement</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50" b="1" i="1" u="none" strike="noStrike">
                          <a:solidFill>
                            <a:srgbClr val="000000"/>
                          </a:solidFill>
                          <a:effectLst/>
                          <a:latin typeface="Arial" panose="020B0604020202020204" pitchFamily="34" charset="0"/>
                        </a:rPr>
                        <a:t>+4,8%</a:t>
                      </a:r>
                    </a:p>
                  </a:txBody>
                  <a:tcPr marL="36000" marR="3600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50" b="1" i="0" u="none" strike="noStrike">
                          <a:solidFill>
                            <a:srgbClr val="000000"/>
                          </a:solidFill>
                          <a:effectLst/>
                          <a:latin typeface="Arial" panose="020B0604020202020204" pitchFamily="34" charset="0"/>
                        </a:rPr>
                        <a:t>3 597</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50" b="1" i="0" u="none" strike="noStrike" dirty="0">
                          <a:solidFill>
                            <a:srgbClr val="000000"/>
                          </a:solidFill>
                          <a:effectLst/>
                          <a:latin typeface="Arial" panose="020B0604020202020204" pitchFamily="34" charset="0"/>
                        </a:rPr>
                        <a:t>3 621</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50" b="1" i="0" u="none" strike="noStrike">
                          <a:solidFill>
                            <a:srgbClr val="000000"/>
                          </a:solidFill>
                          <a:effectLst/>
                          <a:latin typeface="Arial" panose="020B0604020202020204" pitchFamily="34" charset="0"/>
                        </a:rPr>
                        <a:t>3 767</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50" b="1" i="0" u="none" strike="noStrike">
                          <a:solidFill>
                            <a:srgbClr val="000000"/>
                          </a:solidFill>
                          <a:effectLst/>
                          <a:latin typeface="Arial" panose="020B0604020202020204" pitchFamily="34" charset="0"/>
                        </a:rPr>
                        <a:t>3 950</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50" b="1" i="0" u="none" strike="noStrike">
                          <a:solidFill>
                            <a:srgbClr val="000000"/>
                          </a:solidFill>
                          <a:effectLst/>
                          <a:latin typeface="Arial" panose="020B0604020202020204" pitchFamily="34" charset="0"/>
                        </a:rPr>
                        <a:t>4 234</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50" b="1" i="0" u="none" strike="noStrike">
                          <a:solidFill>
                            <a:srgbClr val="000000"/>
                          </a:solidFill>
                          <a:effectLst/>
                          <a:latin typeface="Arial" panose="020B0604020202020204" pitchFamily="34" charset="0"/>
                        </a:rPr>
                        <a:t>4 568</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50" b="1" i="0" u="none" strike="noStrike" dirty="0">
                          <a:solidFill>
                            <a:srgbClr val="000000"/>
                          </a:solidFill>
                          <a:effectLst/>
                          <a:latin typeface="Arial" panose="020B0604020202020204" pitchFamily="34" charset="0"/>
                        </a:rPr>
                        <a:t>4 772</a:t>
                      </a:r>
                    </a:p>
                  </a:txBody>
                  <a:tcPr marL="36000" marR="3600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l" fontAlgn="ctr"/>
                      <a:endParaRPr lang="fr-FR" sz="95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1" i="0" u="none" strike="noStrike" dirty="0">
                          <a:solidFill>
                            <a:srgbClr val="000000"/>
                          </a:solidFill>
                          <a:effectLst/>
                          <a:latin typeface="Arial" panose="020B0604020202020204" pitchFamily="34" charset="0"/>
                        </a:rPr>
                        <a:t>1 175</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2576690361"/>
                  </a:ext>
                </a:extLst>
              </a:tr>
              <a:tr h="147564">
                <a:tc>
                  <a:txBody>
                    <a:bodyPr/>
                    <a:lstStyle/>
                    <a:p>
                      <a:pPr algn="l" fontAlgn="ctr"/>
                      <a:r>
                        <a:rPr lang="fr-FR" sz="950" b="0" i="0" u="none" strike="noStrike" dirty="0">
                          <a:solidFill>
                            <a:srgbClr val="000000"/>
                          </a:solidFill>
                          <a:effectLst/>
                          <a:latin typeface="Arial" panose="020B0604020202020204" pitchFamily="34" charset="0"/>
                        </a:rPr>
                        <a:t>Contributions directes</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+5,3%</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1 304</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1 320</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1 320</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1 318</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1 485</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1 670</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1 778</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ctr"/>
                      <a:endParaRPr lang="fr-FR" sz="9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0" i="0" u="none" strike="noStrike" dirty="0">
                          <a:solidFill>
                            <a:srgbClr val="000000"/>
                          </a:solidFill>
                          <a:effectLst/>
                          <a:latin typeface="Arial" panose="020B0604020202020204" pitchFamily="34" charset="0"/>
                        </a:rPr>
                        <a:t>475</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005688745"/>
                  </a:ext>
                </a:extLst>
              </a:tr>
              <a:tr h="147564">
                <a:tc>
                  <a:txBody>
                    <a:bodyPr/>
                    <a:lstStyle/>
                    <a:p>
                      <a:pPr algn="l" fontAlgn="ctr"/>
                      <a:r>
                        <a:rPr lang="fr-FR" sz="950" b="0" i="0" u="none" strike="noStrike">
                          <a:solidFill>
                            <a:srgbClr val="000000"/>
                          </a:solidFill>
                          <a:effectLst/>
                          <a:latin typeface="Arial" panose="020B0604020202020204" pitchFamily="34" charset="0"/>
                        </a:rPr>
                        <a:t>Compensations fiscales</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+27,6%</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24</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27</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72</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89</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97</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100</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102</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ctr"/>
                      <a:endParaRPr lang="fr-FR" sz="9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0" i="0" u="none" strike="noStrike" dirty="0">
                          <a:solidFill>
                            <a:srgbClr val="000000"/>
                          </a:solidFill>
                          <a:effectLst/>
                          <a:latin typeface="Arial" panose="020B0604020202020204" pitchFamily="34" charset="0"/>
                        </a:rPr>
                        <a:t>78</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854682852"/>
                  </a:ext>
                </a:extLst>
              </a:tr>
              <a:tr h="147564">
                <a:tc>
                  <a:txBody>
                    <a:bodyPr/>
                    <a:lstStyle/>
                    <a:p>
                      <a:pPr algn="l" fontAlgn="ctr"/>
                      <a:r>
                        <a:rPr lang="fr-FR" sz="950" b="0" i="0" u="none" strike="noStrike">
                          <a:solidFill>
                            <a:srgbClr val="000000"/>
                          </a:solidFill>
                          <a:effectLst/>
                          <a:latin typeface="Arial" panose="020B0604020202020204" pitchFamily="34" charset="0"/>
                        </a:rPr>
                        <a:t>Autres recettes fiscales</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153</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176</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163</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225</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184</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209</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124</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ctr"/>
                      <a:endParaRPr lang="fr-FR" sz="9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0" i="0" u="none" strike="noStrike">
                          <a:solidFill>
                            <a:srgbClr val="000000"/>
                          </a:solidFill>
                          <a:effectLst/>
                          <a:latin typeface="Arial" panose="020B0604020202020204" pitchFamily="34" charset="0"/>
                        </a:rPr>
                        <a:t>-29</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213491209"/>
                  </a:ext>
                </a:extLst>
              </a:tr>
              <a:tr h="147564">
                <a:tc>
                  <a:txBody>
                    <a:bodyPr/>
                    <a:lstStyle/>
                    <a:p>
                      <a:pPr algn="l" fontAlgn="ctr"/>
                      <a:r>
                        <a:rPr lang="fr-FR" sz="950" b="0" i="0" u="none" strike="noStrike" dirty="0">
                          <a:solidFill>
                            <a:srgbClr val="000000"/>
                          </a:solidFill>
                          <a:effectLst/>
                          <a:latin typeface="Arial" panose="020B0604020202020204" pitchFamily="34" charset="0"/>
                        </a:rPr>
                        <a:t>Produit des services, du domaine et ventes diverses</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+18,5%</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195</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144</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196</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309</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374</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422</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540</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ctr"/>
                      <a:endParaRPr lang="fr-FR" sz="9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0" i="0" u="none" strike="noStrike" dirty="0">
                          <a:solidFill>
                            <a:srgbClr val="000000"/>
                          </a:solidFill>
                          <a:effectLst/>
                          <a:latin typeface="Arial" panose="020B0604020202020204" pitchFamily="34" charset="0"/>
                        </a:rPr>
                        <a:t>345</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276400160"/>
                  </a:ext>
                </a:extLst>
              </a:tr>
              <a:tr h="147564">
                <a:tc>
                  <a:txBody>
                    <a:bodyPr/>
                    <a:lstStyle/>
                    <a:p>
                      <a:pPr algn="l" fontAlgn="ctr"/>
                      <a:r>
                        <a:rPr lang="fr-FR" sz="950" b="0" i="0" u="none" strike="noStrike">
                          <a:solidFill>
                            <a:srgbClr val="000000"/>
                          </a:solidFill>
                          <a:effectLst/>
                          <a:latin typeface="Arial" panose="020B0604020202020204" pitchFamily="34" charset="0"/>
                        </a:rPr>
                        <a:t>Reversements de fiscalité</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+0,5%</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387</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388</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395</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375</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375</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397</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400</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ctr"/>
                      <a:endParaRPr lang="fr-FR" sz="9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0" i="0" u="none" strike="noStrike" dirty="0">
                          <a:solidFill>
                            <a:srgbClr val="000000"/>
                          </a:solidFill>
                          <a:effectLst/>
                          <a:latin typeface="Arial" panose="020B0604020202020204" pitchFamily="34" charset="0"/>
                        </a:rPr>
                        <a:t>13</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332513942"/>
                  </a:ext>
                </a:extLst>
              </a:tr>
              <a:tr h="147564">
                <a:tc>
                  <a:txBody>
                    <a:bodyPr/>
                    <a:lstStyle/>
                    <a:p>
                      <a:pPr algn="l" fontAlgn="ctr"/>
                      <a:r>
                        <a:rPr lang="fr-FR" sz="950" b="0" i="0" u="none" strike="noStrike">
                          <a:solidFill>
                            <a:srgbClr val="000000"/>
                          </a:solidFill>
                          <a:effectLst/>
                          <a:latin typeface="Arial" panose="020B0604020202020204" pitchFamily="34" charset="0"/>
                        </a:rPr>
                        <a:t>DGF</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-8,2%</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74</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56</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42</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38</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39</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43</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44</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ctr"/>
                      <a:endParaRPr lang="fr-FR" sz="9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0" i="0" u="none" strike="noStrike" dirty="0">
                          <a:solidFill>
                            <a:srgbClr val="000000"/>
                          </a:solidFill>
                          <a:effectLst/>
                          <a:latin typeface="Arial" panose="020B0604020202020204" pitchFamily="34" charset="0"/>
                        </a:rPr>
                        <a:t>-30</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325533569"/>
                  </a:ext>
                </a:extLst>
              </a:tr>
              <a:tr h="147564">
                <a:tc>
                  <a:txBody>
                    <a:bodyPr/>
                    <a:lstStyle/>
                    <a:p>
                      <a:pPr algn="l" fontAlgn="ctr"/>
                      <a:r>
                        <a:rPr lang="fr-FR" sz="950" b="0" i="0" u="none" strike="noStrike">
                          <a:solidFill>
                            <a:srgbClr val="000000"/>
                          </a:solidFill>
                          <a:effectLst/>
                          <a:latin typeface="Arial" panose="020B0604020202020204" pitchFamily="34" charset="0"/>
                        </a:rPr>
                        <a:t>Autres dotations et versements de l'Etat</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+39,5%</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6</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6</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14</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34</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49</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51</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47</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ctr"/>
                      <a:endParaRPr lang="fr-FR" sz="9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0" i="0" u="none" strike="noStrike" dirty="0">
                          <a:solidFill>
                            <a:srgbClr val="000000"/>
                          </a:solidFill>
                          <a:effectLst/>
                          <a:latin typeface="Arial" panose="020B0604020202020204" pitchFamily="34" charset="0"/>
                        </a:rPr>
                        <a:t>41</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558587770"/>
                  </a:ext>
                </a:extLst>
              </a:tr>
              <a:tr h="147564">
                <a:tc>
                  <a:txBody>
                    <a:bodyPr/>
                    <a:lstStyle/>
                    <a:p>
                      <a:pPr algn="l" fontAlgn="ctr"/>
                      <a:r>
                        <a:rPr lang="fr-FR" sz="950" b="0" i="0" u="none" strike="noStrike">
                          <a:solidFill>
                            <a:srgbClr val="000000"/>
                          </a:solidFill>
                          <a:effectLst/>
                          <a:latin typeface="Arial" panose="020B0604020202020204" pitchFamily="34" charset="0"/>
                        </a:rPr>
                        <a:t>Subventions et participations des partenaires</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+2,2%</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1 407</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1 443</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1 427</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1 440</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1 486</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1 535</a:t>
                      </a:r>
                    </a:p>
                  </a:txBody>
                  <a:tcPr marL="36000" marR="36000" marT="0" marB="0" anchor="ctr">
                    <a:lnL>
                      <a:noFill/>
                    </a:lnL>
                    <a:lnR>
                      <a:noFill/>
                    </a:lnR>
                    <a:lnT>
                      <a:noFill/>
                    </a:lnT>
                    <a:lnB>
                      <a:noFill/>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1 599</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ctr"/>
                      <a:endParaRPr lang="fr-FR" sz="9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50" b="0" i="0" u="none" strike="noStrike" dirty="0">
                          <a:solidFill>
                            <a:srgbClr val="000000"/>
                          </a:solidFill>
                          <a:effectLst/>
                          <a:latin typeface="Arial" panose="020B0604020202020204" pitchFamily="34" charset="0"/>
                        </a:rPr>
                        <a:t>192</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862395389"/>
                  </a:ext>
                </a:extLst>
              </a:tr>
              <a:tr h="147564">
                <a:tc>
                  <a:txBody>
                    <a:bodyPr/>
                    <a:lstStyle/>
                    <a:p>
                      <a:pPr algn="l" fontAlgn="ctr"/>
                      <a:r>
                        <a:rPr lang="fr-FR" sz="950" b="0" i="0" u="none" strike="noStrike" dirty="0">
                          <a:solidFill>
                            <a:srgbClr val="000000"/>
                          </a:solidFill>
                          <a:effectLst/>
                          <a:latin typeface="Arial" panose="020B0604020202020204" pitchFamily="34" charset="0"/>
                        </a:rPr>
                        <a:t>Autres recettes  </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fr-FR" sz="950" b="0" i="1" u="none" strike="noStrike">
                          <a:solidFill>
                            <a:srgbClr val="000000"/>
                          </a:solidFill>
                          <a:effectLst/>
                          <a:latin typeface="Arial" panose="020B0604020202020204" pitchFamily="34" charset="0"/>
                        </a:rPr>
                        <a:t>+19,6%</a:t>
                      </a:r>
                    </a:p>
                  </a:txBody>
                  <a:tcPr marL="36000" marR="3600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47</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60</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139</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123</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145</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fr-FR" sz="950" b="0" i="0" u="none" strike="noStrike">
                          <a:solidFill>
                            <a:srgbClr val="000000"/>
                          </a:solidFill>
                          <a:effectLst/>
                          <a:latin typeface="Arial" panose="020B0604020202020204" pitchFamily="34" charset="0"/>
                        </a:rPr>
                        <a:t>142</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fr-FR" sz="950" b="0" i="0" u="none" strike="noStrike" dirty="0">
                          <a:solidFill>
                            <a:srgbClr val="000000"/>
                          </a:solidFill>
                          <a:effectLst/>
                          <a:latin typeface="Arial" panose="020B0604020202020204" pitchFamily="34" charset="0"/>
                        </a:rPr>
                        <a:t>137</a:t>
                      </a:r>
                    </a:p>
                  </a:txBody>
                  <a:tcPr marL="36000" marR="36000"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fr-FR" sz="95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ctr"/>
                      <a:r>
                        <a:rPr lang="fr-FR" sz="950" b="0" i="0" u="none" strike="noStrike" dirty="0">
                          <a:solidFill>
                            <a:srgbClr val="000000"/>
                          </a:solidFill>
                          <a:effectLst/>
                          <a:latin typeface="Arial" panose="020B0604020202020204" pitchFamily="34" charset="0"/>
                        </a:rPr>
                        <a:t>90</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5237140"/>
                  </a:ext>
                </a:extLst>
              </a:tr>
            </a:tbl>
          </a:graphicData>
        </a:graphic>
      </p:graphicFrame>
    </p:spTree>
    <p:extLst>
      <p:ext uri="{BB962C8B-B14F-4D97-AF65-F5344CB8AC3E}">
        <p14:creationId xmlns:p14="http://schemas.microsoft.com/office/powerpoint/2010/main" val="3041469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487C0C1-114D-4C50-817B-874A52E2E217}"/>
              </a:ext>
            </a:extLst>
          </p:cNvPr>
          <p:cNvPicPr>
            <a:picLocks noChangeAspect="1"/>
          </p:cNvPicPr>
          <p:nvPr/>
        </p:nvPicPr>
        <p:blipFill>
          <a:blip r:embed="rId2"/>
          <a:stretch>
            <a:fillRect/>
          </a:stretch>
        </p:blipFill>
        <p:spPr>
          <a:xfrm>
            <a:off x="17339" y="962854"/>
            <a:ext cx="6133108" cy="4005419"/>
          </a:xfrm>
          <a:prstGeom prst="rect">
            <a:avLst/>
          </a:prstGeom>
        </p:spPr>
      </p:pic>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5</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L’évolution des recettes réelles de fonctionnement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8" name="Espace réservé du texte 7">
            <a:extLst>
              <a:ext uri="{FF2B5EF4-FFF2-40B4-BE49-F238E27FC236}">
                <a16:creationId xmlns:a16="http://schemas.microsoft.com/office/drawing/2014/main" id="{1289FACB-A512-4179-9EF5-88277EFC8DBC}"/>
              </a:ext>
            </a:extLst>
          </p:cNvPr>
          <p:cNvSpPr>
            <a:spLocks noGrp="1"/>
          </p:cNvSpPr>
          <p:nvPr>
            <p:ph type="body" sz="quarter" idx="15"/>
          </p:nvPr>
        </p:nvSpPr>
        <p:spPr>
          <a:xfrm>
            <a:off x="5076056" y="2156060"/>
            <a:ext cx="2808312" cy="556741"/>
          </a:xfrm>
          <a:solidFill>
            <a:schemeClr val="accent4">
              <a:lumMod val="20000"/>
              <a:lumOff val="80000"/>
            </a:schemeClr>
          </a:solidFill>
        </p:spPr>
        <p:txBody>
          <a:bodyPr/>
          <a:lstStyle/>
          <a:p>
            <a:pPr algn="just"/>
            <a:r>
              <a:rPr lang="fr-FR" sz="1050" dirty="0"/>
              <a:t>Seulement 37 % des recettes peuvent être mobilisées, ce qui limite fortement la capacité à dynamiser les recettes</a:t>
            </a:r>
          </a:p>
        </p:txBody>
      </p:sp>
      <p:sp>
        <p:nvSpPr>
          <p:cNvPr id="11" name="ZoneTexte 10">
            <a:extLst>
              <a:ext uri="{FF2B5EF4-FFF2-40B4-BE49-F238E27FC236}">
                <a16:creationId xmlns:a16="http://schemas.microsoft.com/office/drawing/2014/main" id="{6B20CB8B-C52B-45F1-BF79-85D710648792}"/>
              </a:ext>
            </a:extLst>
          </p:cNvPr>
          <p:cNvSpPr txBox="1"/>
          <p:nvPr/>
        </p:nvSpPr>
        <p:spPr>
          <a:xfrm>
            <a:off x="179512" y="4537472"/>
            <a:ext cx="1440160" cy="369332"/>
          </a:xfrm>
          <a:prstGeom prst="rect">
            <a:avLst/>
          </a:prstGeom>
          <a:noFill/>
        </p:spPr>
        <p:txBody>
          <a:bodyPr wrap="square" rtlCol="0">
            <a:spAutoFit/>
          </a:bodyPr>
          <a:lstStyle/>
          <a:p>
            <a:r>
              <a:rPr lang="fr-FR" b="1" dirty="0">
                <a:solidFill>
                  <a:srgbClr val="FF0000"/>
                </a:solidFill>
              </a:rPr>
              <a:t>= 4 772 k€</a:t>
            </a:r>
          </a:p>
        </p:txBody>
      </p:sp>
      <p:sp>
        <p:nvSpPr>
          <p:cNvPr id="3" name="Rectangle 2">
            <a:extLst>
              <a:ext uri="{FF2B5EF4-FFF2-40B4-BE49-F238E27FC236}">
                <a16:creationId xmlns:a16="http://schemas.microsoft.com/office/drawing/2014/main" id="{6D1C1A9D-6EEE-44A4-9271-ADFD093C843E}"/>
              </a:ext>
            </a:extLst>
          </p:cNvPr>
          <p:cNvSpPr/>
          <p:nvPr/>
        </p:nvSpPr>
        <p:spPr>
          <a:xfrm>
            <a:off x="3851920" y="1964352"/>
            <a:ext cx="936104" cy="9654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89875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6</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L’évolution des recettes fiscales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6" name="Espace réservé du texte 5">
            <a:extLst>
              <a:ext uri="{FF2B5EF4-FFF2-40B4-BE49-F238E27FC236}">
                <a16:creationId xmlns:a16="http://schemas.microsoft.com/office/drawing/2014/main" id="{A5DDBC73-EF01-4C75-B4AB-BE836A1F2569}"/>
              </a:ext>
            </a:extLst>
          </p:cNvPr>
          <p:cNvSpPr>
            <a:spLocks noGrp="1"/>
          </p:cNvSpPr>
          <p:nvPr>
            <p:ph type="body" sz="quarter" idx="15"/>
          </p:nvPr>
        </p:nvSpPr>
        <p:spPr>
          <a:xfrm>
            <a:off x="48300" y="4325539"/>
            <a:ext cx="8956329" cy="720080"/>
          </a:xfrm>
          <a:solidFill>
            <a:schemeClr val="accent4">
              <a:lumMod val="20000"/>
              <a:lumOff val="80000"/>
            </a:schemeClr>
          </a:solidFill>
        </p:spPr>
        <p:txBody>
          <a:bodyPr/>
          <a:lstStyle/>
          <a:p>
            <a:pPr algn="just"/>
            <a:r>
              <a:rPr lang="fr-FR" sz="900" dirty="0"/>
              <a:t>Les recettes fiscales ont progressé de +475 k€ entre 2019 et 2025, ou de +553 k€ à périmètre constant de fiscalité. Cette évolution résulte  du dynamisme spontané des bases fiscales, sous l’effet conjugué du développement physique des bases et de leur revalorisation forfaitaire annuelle ainsi que du relèvement des taux d’imposition votés en 2023 et 2024. À noter que la commune a institué la majoration sur le produit de la THRS cette recette lui génère un peu plus de 90 k€ par an. Le relèvement de la fiscalité représente 67 % de la hausse des recettes fiscales. L’année 2021 a toutefois marqué une profonde modification du panier fiscal communal avec la suppression du produit de taxe d’habitation sur les résidences principales. Cette perte de ressources a été compensée par le transfert à la commune de l’ancien taux départemental de taxe foncière sur les propriétés bâties (TFPB). </a:t>
            </a:r>
          </a:p>
        </p:txBody>
      </p:sp>
      <p:graphicFrame>
        <p:nvGraphicFramePr>
          <p:cNvPr id="3" name="Tableau 2">
            <a:extLst>
              <a:ext uri="{FF2B5EF4-FFF2-40B4-BE49-F238E27FC236}">
                <a16:creationId xmlns:a16="http://schemas.microsoft.com/office/drawing/2014/main" id="{46B1D8CF-C713-4C21-92B4-30607AE30116}"/>
              </a:ext>
            </a:extLst>
          </p:cNvPr>
          <p:cNvGraphicFramePr>
            <a:graphicFrameLocks noGrp="1"/>
          </p:cNvGraphicFramePr>
          <p:nvPr>
            <p:extLst>
              <p:ext uri="{D42A27DB-BD31-4B8C-83A1-F6EECF244321}">
                <p14:modId xmlns:p14="http://schemas.microsoft.com/office/powerpoint/2010/main" val="3354073979"/>
              </p:ext>
            </p:extLst>
          </p:nvPr>
        </p:nvGraphicFramePr>
        <p:xfrm>
          <a:off x="107504" y="959689"/>
          <a:ext cx="8837922" cy="3307080"/>
        </p:xfrm>
        <a:graphic>
          <a:graphicData uri="http://schemas.openxmlformats.org/drawingml/2006/table">
            <a:tbl>
              <a:tblPr/>
              <a:tblGrid>
                <a:gridCol w="1006653">
                  <a:extLst>
                    <a:ext uri="{9D8B030D-6E8A-4147-A177-3AD203B41FA5}">
                      <a16:colId xmlns:a16="http://schemas.microsoft.com/office/drawing/2014/main" val="1063345420"/>
                    </a:ext>
                  </a:extLst>
                </a:gridCol>
                <a:gridCol w="2097779">
                  <a:extLst>
                    <a:ext uri="{9D8B030D-6E8A-4147-A177-3AD203B41FA5}">
                      <a16:colId xmlns:a16="http://schemas.microsoft.com/office/drawing/2014/main" val="2047627655"/>
                    </a:ext>
                  </a:extLst>
                </a:gridCol>
                <a:gridCol w="570202">
                  <a:extLst>
                    <a:ext uri="{9D8B030D-6E8A-4147-A177-3AD203B41FA5}">
                      <a16:colId xmlns:a16="http://schemas.microsoft.com/office/drawing/2014/main" val="407948509"/>
                    </a:ext>
                  </a:extLst>
                </a:gridCol>
                <a:gridCol w="570202">
                  <a:extLst>
                    <a:ext uri="{9D8B030D-6E8A-4147-A177-3AD203B41FA5}">
                      <a16:colId xmlns:a16="http://schemas.microsoft.com/office/drawing/2014/main" val="3547829334"/>
                    </a:ext>
                  </a:extLst>
                </a:gridCol>
                <a:gridCol w="570202">
                  <a:extLst>
                    <a:ext uri="{9D8B030D-6E8A-4147-A177-3AD203B41FA5}">
                      <a16:colId xmlns:a16="http://schemas.microsoft.com/office/drawing/2014/main" val="2823773704"/>
                    </a:ext>
                  </a:extLst>
                </a:gridCol>
                <a:gridCol w="570202">
                  <a:extLst>
                    <a:ext uri="{9D8B030D-6E8A-4147-A177-3AD203B41FA5}">
                      <a16:colId xmlns:a16="http://schemas.microsoft.com/office/drawing/2014/main" val="3496882734"/>
                    </a:ext>
                  </a:extLst>
                </a:gridCol>
                <a:gridCol w="570202">
                  <a:extLst>
                    <a:ext uri="{9D8B030D-6E8A-4147-A177-3AD203B41FA5}">
                      <a16:colId xmlns:a16="http://schemas.microsoft.com/office/drawing/2014/main" val="1097291356"/>
                    </a:ext>
                  </a:extLst>
                </a:gridCol>
                <a:gridCol w="577240">
                  <a:extLst>
                    <a:ext uri="{9D8B030D-6E8A-4147-A177-3AD203B41FA5}">
                      <a16:colId xmlns:a16="http://schemas.microsoft.com/office/drawing/2014/main" val="2111578004"/>
                    </a:ext>
                  </a:extLst>
                </a:gridCol>
                <a:gridCol w="577240">
                  <a:extLst>
                    <a:ext uri="{9D8B030D-6E8A-4147-A177-3AD203B41FA5}">
                      <a16:colId xmlns:a16="http://schemas.microsoft.com/office/drawing/2014/main" val="1165813073"/>
                    </a:ext>
                  </a:extLst>
                </a:gridCol>
                <a:gridCol w="864000">
                  <a:extLst>
                    <a:ext uri="{9D8B030D-6E8A-4147-A177-3AD203B41FA5}">
                      <a16:colId xmlns:a16="http://schemas.microsoft.com/office/drawing/2014/main" val="953812564"/>
                    </a:ext>
                  </a:extLst>
                </a:gridCol>
                <a:gridCol w="864000">
                  <a:extLst>
                    <a:ext uri="{9D8B030D-6E8A-4147-A177-3AD203B41FA5}">
                      <a16:colId xmlns:a16="http://schemas.microsoft.com/office/drawing/2014/main" val="3431427253"/>
                    </a:ext>
                  </a:extLst>
                </a:gridCol>
              </a:tblGrid>
              <a:tr h="144000">
                <a:tc gridSpan="9">
                  <a:txBody>
                    <a:bodyPr/>
                    <a:lstStyle/>
                    <a:p>
                      <a:pPr algn="ctr" fontAlgn="ctr"/>
                      <a:r>
                        <a:rPr lang="fr-FR" sz="700" b="0" i="0" u="none" strike="noStrike">
                          <a:solidFill>
                            <a:srgbClr val="FFFFFF"/>
                          </a:solidFill>
                          <a:effectLst/>
                          <a:latin typeface="Calibri" panose="020F0502020204030204" pitchFamily="34" charset="0"/>
                        </a:rPr>
                        <a:t> </a:t>
                      </a:r>
                    </a:p>
                  </a:txBody>
                  <a:tcPr marL="36000" marR="3600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fontAlgn="ctr"/>
                      <a:r>
                        <a:rPr lang="fr-FR" sz="700" b="0" i="0" u="none" strike="noStrike" dirty="0">
                          <a:solidFill>
                            <a:srgbClr val="FFFFFF"/>
                          </a:solidFill>
                          <a:effectLst/>
                          <a:latin typeface="Calibri" panose="020F0502020204030204" pitchFamily="34" charset="0"/>
                        </a:rPr>
                        <a:t>Evolution annuelle moyenne </a:t>
                      </a:r>
                    </a:p>
                  </a:txBody>
                  <a:tcPr marL="36000" marR="3600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Evolution annuelle moyenne</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extLst>
                  <a:ext uri="{0D108BD9-81ED-4DB2-BD59-A6C34878D82A}">
                    <a16:rowId xmlns:a16="http://schemas.microsoft.com/office/drawing/2014/main" val="989332484"/>
                  </a:ext>
                </a:extLst>
              </a:tr>
              <a:tr h="101947">
                <a:tc>
                  <a:txBody>
                    <a:bodyPr/>
                    <a:lstStyle/>
                    <a:p>
                      <a:pPr algn="l" fontAlgn="b"/>
                      <a:r>
                        <a:rPr lang="fr-FR" sz="700" b="0" i="0" u="none" strike="noStrike">
                          <a:solidFill>
                            <a:srgbClr val="FFFFFF"/>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l" fontAlgn="b"/>
                      <a:r>
                        <a:rPr lang="fr-FR" sz="700" b="0" i="0" u="none" strike="noStrike">
                          <a:solidFill>
                            <a:srgbClr val="FFFFFF"/>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2025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a:solidFill>
                            <a:srgbClr val="FFFFFF"/>
                          </a:solidFill>
                          <a:effectLst/>
                          <a:latin typeface="Calibri" panose="020F0502020204030204" pitchFamily="34" charset="0"/>
                        </a:rPr>
                        <a:t>2019-2025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ctr" fontAlgn="ctr"/>
                      <a:r>
                        <a:rPr lang="fr-FR" sz="700" b="0" i="0" u="none" strike="noStrike" dirty="0">
                          <a:solidFill>
                            <a:srgbClr val="FFFFFF"/>
                          </a:solidFill>
                          <a:effectLst/>
                          <a:latin typeface="Calibri" panose="020F0502020204030204" pitchFamily="34" charset="0"/>
                        </a:rPr>
                        <a:t>2021-2025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extLst>
                  <a:ext uri="{0D108BD9-81ED-4DB2-BD59-A6C34878D82A}">
                    <a16:rowId xmlns:a16="http://schemas.microsoft.com/office/drawing/2014/main" val="1481070582"/>
                  </a:ext>
                </a:extLst>
              </a:tr>
              <a:tr h="101947">
                <a:tc rowSpan="5">
                  <a:txBody>
                    <a:bodyPr/>
                    <a:lstStyle/>
                    <a:p>
                      <a:pPr algn="ctr" fontAlgn="ctr"/>
                      <a:r>
                        <a:rPr lang="fr-FR" sz="700" b="0" i="0" u="none" strike="noStrike" dirty="0">
                          <a:solidFill>
                            <a:srgbClr val="FFFFFF"/>
                          </a:solidFill>
                          <a:effectLst/>
                          <a:latin typeface="Calibri" panose="020F0502020204030204" pitchFamily="34" charset="0"/>
                        </a:rPr>
                        <a:t>Taxe d'habitation</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noFill/>
                      <a:prstDash val="solid"/>
                      <a:round/>
                      <a:headEnd type="none" w="med" len="med"/>
                      <a:tailEnd type="none" w="med" len="med"/>
                    </a:lnB>
                    <a:solidFill>
                      <a:srgbClr val="A50021"/>
                    </a:solidFill>
                  </a:tcPr>
                </a:tc>
                <a:tc>
                  <a:txBody>
                    <a:bodyPr/>
                    <a:lstStyle/>
                    <a:p>
                      <a:pPr algn="l" fontAlgn="b"/>
                      <a:r>
                        <a:rPr lang="fr-FR" sz="700" b="0" i="0" u="none" strike="noStrike">
                          <a:solidFill>
                            <a:srgbClr val="000000"/>
                          </a:solidFill>
                          <a:effectLst/>
                          <a:latin typeface="Calibri" panose="020F0502020204030204" pitchFamily="34" charset="0"/>
                        </a:rPr>
                        <a:t>Bases</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6 408 687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6 511 863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dirty="0">
                          <a:solidFill>
                            <a:srgbClr val="000000"/>
                          </a:solidFill>
                          <a:effectLst/>
                          <a:latin typeface="Calibri" panose="020F0502020204030204" pitchFamily="34" charset="0"/>
                        </a:rPr>
                        <a:t>1 544 975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r" fontAlgn="b"/>
                      <a:r>
                        <a:rPr lang="fr-FR" sz="700" b="0" i="0" u="none" strike="noStrike">
                          <a:solidFill>
                            <a:srgbClr val="000000"/>
                          </a:solidFill>
                          <a:effectLst/>
                          <a:latin typeface="Calibri" panose="020F0502020204030204" pitchFamily="34" charset="0"/>
                        </a:rPr>
                        <a:t>1 473 170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1 355 000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1 106 659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1 199 060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-24,37%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-6,14%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6325490"/>
                  </a:ext>
                </a:extLst>
              </a:tr>
              <a:tr h="28480">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Taux</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11,86%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11,86%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11,86%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11,86%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dirty="0">
                          <a:solidFill>
                            <a:schemeClr val="bg1"/>
                          </a:solidFill>
                          <a:effectLst/>
                          <a:latin typeface="Calibri" panose="020F0502020204030204" pitchFamily="34" charset="0"/>
                        </a:rPr>
                        <a:t>12,69%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fr-FR" sz="700" b="0" i="0" u="none" strike="noStrike" dirty="0">
                          <a:solidFill>
                            <a:schemeClr val="bg1"/>
                          </a:solidFill>
                          <a:effectLst/>
                          <a:latin typeface="Calibri" panose="020F0502020204030204" pitchFamily="34" charset="0"/>
                        </a:rPr>
                        <a:t>13,83%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fr-FR" sz="700" b="0" i="0" u="none" strike="noStrike">
                          <a:solidFill>
                            <a:srgbClr val="000000"/>
                          </a:solidFill>
                          <a:effectLst/>
                          <a:latin typeface="Calibri" panose="020F0502020204030204" pitchFamily="34" charset="0"/>
                        </a:rPr>
                        <a:t>13,83%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2,59%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3,92%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9024080"/>
                  </a:ext>
                </a:extLst>
              </a:tr>
              <a:tr h="101947">
                <a:tc vMerge="1">
                  <a:txBody>
                    <a:bodyPr/>
                    <a:lstStyle/>
                    <a:p>
                      <a:endParaRPr lang="fr-FR"/>
                    </a:p>
                  </a:txBody>
                  <a:tcPr/>
                </a:tc>
                <a:tc>
                  <a:txBody>
                    <a:bodyPr/>
                    <a:lstStyle/>
                    <a:p>
                      <a:pPr algn="l" fontAlgn="b"/>
                      <a:r>
                        <a:rPr lang="fr-FR" sz="700" b="1" i="0" u="none" strike="noStrike">
                          <a:solidFill>
                            <a:srgbClr val="000000"/>
                          </a:solidFill>
                          <a:effectLst/>
                          <a:latin typeface="Calibri" panose="020F0502020204030204" pitchFamily="34" charset="0"/>
                        </a:rPr>
                        <a:t>Produit</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760 105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772 290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183 234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174 718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171 950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153 051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165 837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-22,41%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-2,46%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0949989"/>
                  </a:ext>
                </a:extLst>
              </a:tr>
              <a:tr h="101947">
                <a:tc vMerge="1">
                  <a:txBody>
                    <a:bodyPr/>
                    <a:lstStyle/>
                    <a:p>
                      <a:pPr algn="ctr" fontAlgn="ctr"/>
                      <a:endParaRPr lang="fr-FR" sz="700" b="0" i="0" u="none" strike="noStrike" dirty="0">
                        <a:solidFill>
                          <a:srgbClr val="FFFFFF"/>
                        </a:solidFill>
                        <a:effectLst/>
                        <a:latin typeface="Calibri" panose="020F0502020204030204" pitchFamily="34" charset="0"/>
                      </a:endParaRP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A50021"/>
                    </a:solidFill>
                  </a:tcPr>
                </a:tc>
                <a:tc>
                  <a:txBody>
                    <a:bodyPr/>
                    <a:lstStyle/>
                    <a:p>
                      <a:pPr algn="l" fontAlgn="b"/>
                      <a:r>
                        <a:rPr lang="fr-FR" sz="700" b="0" i="0" u="none" strike="noStrike">
                          <a:solidFill>
                            <a:srgbClr val="000000"/>
                          </a:solidFill>
                          <a:effectLst/>
                          <a:latin typeface="Calibri" panose="020F0502020204030204" pitchFamily="34" charset="0"/>
                        </a:rPr>
                        <a:t>Taux de la majoration</a:t>
                      </a:r>
                    </a:p>
                  </a:txBody>
                  <a:tcPr marL="36000" marR="3600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60,00%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5654180"/>
                  </a:ext>
                </a:extLst>
              </a:tr>
              <a:tr h="101947">
                <a:tc vMerge="1">
                  <a:txBody>
                    <a:bodyPr/>
                    <a:lstStyle/>
                    <a:p>
                      <a:pPr algn="ctr" fontAlgn="ctr"/>
                      <a:endParaRPr lang="fr-FR" sz="700" b="0" i="0" u="none" strike="noStrike" dirty="0">
                        <a:solidFill>
                          <a:srgbClr val="FFFFFF"/>
                        </a:solidFill>
                        <a:effectLst/>
                        <a:latin typeface="Calibri" panose="020F0502020204030204" pitchFamily="34" charset="0"/>
                      </a:endParaRPr>
                    </a:p>
                  </a:txBody>
                  <a:tcPr marL="36000" marR="36000" marT="0" marB="0" anchor="ctr">
                    <a:lnL>
                      <a:noFill/>
                    </a:lnL>
                    <a:lnR>
                      <a:noFill/>
                    </a:lnR>
                    <a:lnT>
                      <a:noFill/>
                    </a:lnT>
                    <a:lnB>
                      <a:noFill/>
                    </a:lnB>
                    <a:solidFill>
                      <a:srgbClr val="A50021"/>
                    </a:solidFill>
                  </a:tcPr>
                </a:tc>
                <a:tc>
                  <a:txBody>
                    <a:bodyPr/>
                    <a:lstStyle/>
                    <a:p>
                      <a:pPr algn="l" fontAlgn="b"/>
                      <a:r>
                        <a:rPr lang="fr-FR" sz="700" b="1" i="0" u="none" strike="noStrike">
                          <a:solidFill>
                            <a:srgbClr val="000000"/>
                          </a:solidFill>
                          <a:effectLst/>
                          <a:latin typeface="Calibri" panose="020F0502020204030204" pitchFamily="34" charset="0"/>
                        </a:rPr>
                        <a:t>Produit de la majoration de THRS</a:t>
                      </a:r>
                    </a:p>
                  </a:txBody>
                  <a:tcPr marL="36000" marR="3600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91 457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94 769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90 936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84 759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83 464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83 303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92 940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0,27%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0,55%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8860283"/>
                  </a:ext>
                </a:extLst>
              </a:tr>
              <a:tr h="101947">
                <a:tc>
                  <a:txBody>
                    <a:bodyPr/>
                    <a:lstStyle/>
                    <a:p>
                      <a:pPr algn="ctr" fontAlgn="ctr"/>
                      <a:endParaRPr lang="fr-FR" sz="700" b="0" i="0" u="none" strike="noStrike">
                        <a:solidFill>
                          <a:srgbClr val="000000"/>
                        </a:solidFill>
                        <a:effectLst/>
                        <a:latin typeface="Calibri" panose="020F0502020204030204" pitchFamily="34" charset="0"/>
                      </a:endParaRPr>
                    </a:p>
                  </a:txBody>
                  <a:tcPr marL="36000" marR="3600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00" b="0" i="0" u="none" strike="noStrike">
                        <a:solidFill>
                          <a:srgbClr val="000000"/>
                        </a:solidFill>
                        <a:effectLst/>
                        <a:latin typeface="Calibri" panose="020F0502020204030204" pitchFamily="34" charset="0"/>
                      </a:endParaRPr>
                    </a:p>
                  </a:txBody>
                  <a:tcPr marL="36000" marR="3600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73480"/>
                  </a:ext>
                </a:extLst>
              </a:tr>
              <a:tr h="101947">
                <a:tc rowSpan="6">
                  <a:txBody>
                    <a:bodyPr/>
                    <a:lstStyle/>
                    <a:p>
                      <a:pPr algn="ctr" fontAlgn="ctr"/>
                      <a:r>
                        <a:rPr lang="fr-FR" sz="700" b="0" i="0" u="none" strike="noStrike">
                          <a:solidFill>
                            <a:srgbClr val="FFFFFF"/>
                          </a:solidFill>
                          <a:effectLst/>
                          <a:latin typeface="Calibri" panose="020F0502020204030204" pitchFamily="34" charset="0"/>
                        </a:rPr>
                        <a:t>Taxe foncière sur les propriétés bâties</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l" fontAlgn="b"/>
                      <a:r>
                        <a:rPr lang="fr-FR" sz="700" b="0" i="0" u="none" strike="noStrike">
                          <a:solidFill>
                            <a:srgbClr val="000000"/>
                          </a:solidFill>
                          <a:effectLst/>
                          <a:latin typeface="Calibri" panose="020F0502020204030204" pitchFamily="34" charset="0"/>
                        </a:rPr>
                        <a:t>Bases</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7 622 713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7 733 348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dirty="0">
                          <a:solidFill>
                            <a:srgbClr val="000000"/>
                          </a:solidFill>
                          <a:effectLst/>
                          <a:latin typeface="Calibri" panose="020F0502020204030204" pitchFamily="34" charset="0"/>
                        </a:rPr>
                        <a:t>6 870 271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r" fontAlgn="b"/>
                      <a:r>
                        <a:rPr lang="fr-FR" sz="700" b="0" i="0" u="none" strike="noStrike">
                          <a:solidFill>
                            <a:srgbClr val="000000"/>
                          </a:solidFill>
                          <a:effectLst/>
                          <a:latin typeface="Calibri" panose="020F0502020204030204" pitchFamily="34" charset="0"/>
                        </a:rPr>
                        <a:t>7 169 511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7 581 802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8 001 832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8 348 962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1,53%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4,99%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8063228"/>
                  </a:ext>
                </a:extLst>
              </a:tr>
              <a:tr h="101947">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Taux</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5,46%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5,46%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dirty="0">
                          <a:solidFill>
                            <a:srgbClr val="000000"/>
                          </a:solidFill>
                          <a:effectLst/>
                          <a:latin typeface="Calibri" panose="020F0502020204030204" pitchFamily="34" charset="0"/>
                        </a:rPr>
                        <a:t>17,49%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r" fontAlgn="b"/>
                      <a:r>
                        <a:rPr lang="fr-FR" sz="700" b="0" i="0" u="none" strike="noStrike">
                          <a:solidFill>
                            <a:srgbClr val="000000"/>
                          </a:solidFill>
                          <a:effectLst/>
                          <a:latin typeface="Calibri" panose="020F0502020204030204" pitchFamily="34" charset="0"/>
                        </a:rPr>
                        <a:t>17,49%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dirty="0">
                          <a:solidFill>
                            <a:schemeClr val="bg1"/>
                          </a:solidFill>
                          <a:effectLst/>
                          <a:latin typeface="Calibri" panose="020F0502020204030204" pitchFamily="34" charset="0"/>
                        </a:rPr>
                        <a:t>18,71%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fr-FR" sz="700" b="0" i="0" u="none" strike="noStrike" dirty="0">
                          <a:solidFill>
                            <a:schemeClr val="bg1"/>
                          </a:solidFill>
                          <a:effectLst/>
                          <a:latin typeface="Calibri" panose="020F0502020204030204" pitchFamily="34" charset="0"/>
                        </a:rPr>
                        <a:t>20,39%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fr-FR" sz="700" b="0" i="0" u="none" strike="noStrike">
                          <a:solidFill>
                            <a:srgbClr val="000000"/>
                          </a:solidFill>
                          <a:effectLst/>
                          <a:latin typeface="Calibri" panose="020F0502020204030204" pitchFamily="34" charset="0"/>
                        </a:rPr>
                        <a:t>20,39%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24,56%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3,91%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5292179"/>
                  </a:ext>
                </a:extLst>
              </a:tr>
              <a:tr h="101947">
                <a:tc vMerge="1">
                  <a:txBody>
                    <a:bodyPr/>
                    <a:lstStyle/>
                    <a:p>
                      <a:endParaRPr lang="fr-FR"/>
                    </a:p>
                  </a:txBody>
                  <a:tcPr/>
                </a:tc>
                <a:tc>
                  <a:txBody>
                    <a:bodyPr/>
                    <a:lstStyle/>
                    <a:p>
                      <a:pPr algn="l" fontAlgn="b"/>
                      <a:r>
                        <a:rPr lang="fr-FR" sz="700" b="1" i="0" u="none" strike="noStrike">
                          <a:solidFill>
                            <a:srgbClr val="000000"/>
                          </a:solidFill>
                          <a:effectLst/>
                          <a:latin typeface="Calibri" panose="020F0502020204030204" pitchFamily="34" charset="0"/>
                        </a:rPr>
                        <a:t>Produit émis</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416 200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421 550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1 242 716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1 286 800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1 443 184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1 648 002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1 709 703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26,55%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8,30%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7488533"/>
                  </a:ext>
                </a:extLst>
              </a:tr>
              <a:tr h="101947">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Coefficient correcteur</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700" b="0" i="0" u="none" strike="noStrike" dirty="0">
                          <a:solidFill>
                            <a:srgbClr val="000000"/>
                          </a:solidFill>
                          <a:effectLst/>
                          <a:latin typeface="Calibri" panose="020F0502020204030204" pitchFamily="34" charset="0"/>
                        </a:rPr>
                        <a:t>0,81859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r" fontAlgn="b"/>
                      <a:r>
                        <a:rPr lang="fr-FR" sz="700" b="0" i="0" u="none" strike="noStrike">
                          <a:solidFill>
                            <a:srgbClr val="000000"/>
                          </a:solidFill>
                          <a:effectLst/>
                          <a:latin typeface="Calibri" panose="020F0502020204030204" pitchFamily="34" charset="0"/>
                        </a:rPr>
                        <a:t>0,81859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0,81859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0,81859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0,81859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5978268"/>
                  </a:ext>
                </a:extLst>
              </a:tr>
              <a:tr h="101947">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Prélèvement au titre du coefficient correcteur</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700" b="0" i="0" u="none" strike="noStrike" dirty="0">
                          <a:solidFill>
                            <a:srgbClr val="000000"/>
                          </a:solidFill>
                          <a:effectLst/>
                          <a:latin typeface="Calibri" panose="020F0502020204030204" pitchFamily="34" charset="0"/>
                        </a:rPr>
                        <a:t>-238 023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r" fontAlgn="b"/>
                      <a:r>
                        <a:rPr lang="fr-FR" sz="700" b="0" i="0" u="none" strike="noStrike">
                          <a:solidFill>
                            <a:srgbClr val="000000"/>
                          </a:solidFill>
                          <a:effectLst/>
                          <a:latin typeface="Calibri" panose="020F0502020204030204" pitchFamily="34" charset="0"/>
                        </a:rPr>
                        <a:t>-249 097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-261 784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-274 161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-284 062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4,52%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6172790"/>
                  </a:ext>
                </a:extLst>
              </a:tr>
              <a:tr h="101947">
                <a:tc vMerge="1">
                  <a:txBody>
                    <a:bodyPr/>
                    <a:lstStyle/>
                    <a:p>
                      <a:endParaRPr lang="fr-FR"/>
                    </a:p>
                  </a:txBody>
                  <a:tcPr/>
                </a:tc>
                <a:tc>
                  <a:txBody>
                    <a:bodyPr/>
                    <a:lstStyle/>
                    <a:p>
                      <a:pPr algn="l" fontAlgn="b"/>
                      <a:r>
                        <a:rPr lang="fr-FR" sz="700" b="1" i="0" u="none" strike="noStrike">
                          <a:solidFill>
                            <a:srgbClr val="000000"/>
                          </a:solidFill>
                          <a:effectLst/>
                          <a:latin typeface="Calibri" panose="020F0502020204030204" pitchFamily="34" charset="0"/>
                        </a:rPr>
                        <a:t>Produit perçu</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416 200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421 550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1 004 693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1 037 703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1 181 400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1 373 841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1 425 641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22,78%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9,14%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5588688"/>
                  </a:ext>
                </a:extLst>
              </a:tr>
              <a:tr h="101947">
                <a:tc>
                  <a:txBody>
                    <a:bodyPr/>
                    <a:lstStyle/>
                    <a:p>
                      <a:pPr algn="ctr" fontAlgn="ctr"/>
                      <a:endParaRPr lang="fr-FR" sz="700" b="0" i="0" u="none" strike="noStrike">
                        <a:solidFill>
                          <a:srgbClr val="000000"/>
                        </a:solidFill>
                        <a:effectLst/>
                        <a:latin typeface="Calibri" panose="020F0502020204030204" pitchFamily="34" charset="0"/>
                      </a:endParaRPr>
                    </a:p>
                  </a:txBody>
                  <a:tcPr marL="36000" marR="3600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419596"/>
                  </a:ext>
                </a:extLst>
              </a:tr>
              <a:tr h="101947">
                <a:tc rowSpan="3">
                  <a:txBody>
                    <a:bodyPr/>
                    <a:lstStyle/>
                    <a:p>
                      <a:pPr algn="ctr" fontAlgn="ctr"/>
                      <a:r>
                        <a:rPr lang="fr-FR" sz="700" b="0" i="0" u="none" strike="noStrike">
                          <a:solidFill>
                            <a:srgbClr val="FFFFFF"/>
                          </a:solidFill>
                          <a:effectLst/>
                          <a:latin typeface="Calibri" panose="020F0502020204030204" pitchFamily="34" charset="0"/>
                        </a:rPr>
                        <a:t>Taxe foncière sur les propriétés non bâties</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a:txBody>
                    <a:bodyPr/>
                    <a:lstStyle/>
                    <a:p>
                      <a:pPr algn="l" fontAlgn="b"/>
                      <a:r>
                        <a:rPr lang="fr-FR" sz="700" b="0" i="0" u="none" strike="noStrike">
                          <a:solidFill>
                            <a:srgbClr val="000000"/>
                          </a:solidFill>
                          <a:effectLst/>
                          <a:latin typeface="Calibri" panose="020F0502020204030204" pitchFamily="34" charset="0"/>
                        </a:rPr>
                        <a:t>Bases</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46 438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46 830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46 070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48 644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52 238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52 861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48 576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0,75%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1,33%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5591781"/>
                  </a:ext>
                </a:extLst>
              </a:tr>
              <a:tr h="101947">
                <a:tc v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Taux</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41,84%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41,84%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41,84%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41,84%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dirty="0">
                          <a:solidFill>
                            <a:schemeClr val="bg1"/>
                          </a:solidFill>
                          <a:effectLst/>
                          <a:latin typeface="Calibri" panose="020F0502020204030204" pitchFamily="34" charset="0"/>
                        </a:rPr>
                        <a:t>44,77%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fr-FR" sz="700" b="0" i="0" u="none" strike="noStrike" dirty="0">
                          <a:solidFill>
                            <a:schemeClr val="bg1"/>
                          </a:solidFill>
                          <a:effectLst/>
                          <a:latin typeface="Calibri" panose="020F0502020204030204" pitchFamily="34" charset="0"/>
                        </a:rPr>
                        <a:t>48,79%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fr-FR" sz="700" b="0" i="0" u="none" strike="noStrike">
                          <a:solidFill>
                            <a:srgbClr val="000000"/>
                          </a:solidFill>
                          <a:effectLst/>
                          <a:latin typeface="Calibri" panose="020F0502020204030204" pitchFamily="34" charset="0"/>
                        </a:rPr>
                        <a:t>48,79%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2,59%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0" i="0" u="none" strike="noStrike">
                          <a:solidFill>
                            <a:srgbClr val="000000"/>
                          </a:solidFill>
                          <a:effectLst/>
                          <a:latin typeface="Calibri" panose="020F0502020204030204" pitchFamily="34" charset="0"/>
                        </a:rPr>
                        <a:t>3,92%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4008089"/>
                  </a:ext>
                </a:extLst>
              </a:tr>
              <a:tr h="101947">
                <a:tc vMerge="1">
                  <a:txBody>
                    <a:bodyPr/>
                    <a:lstStyle/>
                    <a:p>
                      <a:endParaRPr lang="fr-FR"/>
                    </a:p>
                  </a:txBody>
                  <a:tcPr/>
                </a:tc>
                <a:tc>
                  <a:txBody>
                    <a:bodyPr/>
                    <a:lstStyle/>
                    <a:p>
                      <a:pPr algn="l" fontAlgn="b"/>
                      <a:r>
                        <a:rPr lang="fr-FR" sz="700" b="1" i="0" u="none" strike="noStrike">
                          <a:solidFill>
                            <a:srgbClr val="000000"/>
                          </a:solidFill>
                          <a:effectLst/>
                          <a:latin typeface="Calibri" panose="020F0502020204030204" pitchFamily="34" charset="0"/>
                        </a:rPr>
                        <a:t>Produit</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19 402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19 562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19 239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20 320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23 361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25 791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23 616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3,33%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700" b="1" i="0" u="none" strike="noStrike">
                          <a:solidFill>
                            <a:srgbClr val="000000"/>
                          </a:solidFill>
                          <a:effectLst/>
                          <a:latin typeface="Calibri" panose="020F0502020204030204" pitchFamily="34" charset="0"/>
                        </a:rPr>
                        <a:t>5,26%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3707017"/>
                  </a:ext>
                </a:extLst>
              </a:tr>
              <a:tr h="101947">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3536405"/>
                  </a:ext>
                </a:extLst>
              </a:tr>
              <a:tr h="101947">
                <a:tc gridSpan="2">
                  <a:txBody>
                    <a:bodyPr/>
                    <a:lstStyle/>
                    <a:p>
                      <a:pPr algn="ctr" fontAlgn="b"/>
                      <a:r>
                        <a:rPr lang="fr-FR" sz="700" b="1" i="0" u="none" strike="noStrike">
                          <a:solidFill>
                            <a:srgbClr val="FFFFFF"/>
                          </a:solidFill>
                          <a:effectLst/>
                          <a:latin typeface="Calibri" panose="020F0502020204030204" pitchFamily="34" charset="0"/>
                        </a:rPr>
                        <a:t>TOTAL</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hMerge="1">
                  <a:txBody>
                    <a:bodyPr/>
                    <a:lstStyle/>
                    <a:p>
                      <a:endParaRPr lang="fr-FR"/>
                    </a:p>
                  </a:txBody>
                  <a:tcPr/>
                </a:tc>
                <a:tc>
                  <a:txBody>
                    <a:bodyPr/>
                    <a:lstStyle/>
                    <a:p>
                      <a:pPr algn="r" fontAlgn="b"/>
                      <a:r>
                        <a:rPr lang="fr-FR" sz="700" b="1" i="0" u="none" strike="noStrike">
                          <a:solidFill>
                            <a:srgbClr val="000000"/>
                          </a:solidFill>
                          <a:effectLst/>
                          <a:latin typeface="Calibri" panose="020F0502020204030204" pitchFamily="34" charset="0"/>
                        </a:rPr>
                        <a:t>1 287 164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1 308 171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1 298 102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1 317 500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1 460 175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1 635 986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1 708 034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1" u="none" strike="noStrike">
                          <a:solidFill>
                            <a:srgbClr val="000000"/>
                          </a:solidFill>
                          <a:effectLst/>
                          <a:latin typeface="Calibri" panose="020F0502020204030204" pitchFamily="34" charset="0"/>
                        </a:rPr>
                        <a:t>4,83%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1" u="none" strike="noStrike">
                          <a:solidFill>
                            <a:srgbClr val="000000"/>
                          </a:solidFill>
                          <a:effectLst/>
                          <a:latin typeface="Calibri" panose="020F0502020204030204" pitchFamily="34" charset="0"/>
                        </a:rPr>
                        <a:t>7,10%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161199645"/>
                  </a:ext>
                </a:extLst>
              </a:tr>
              <a:tr h="101947">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5375029"/>
                  </a:ext>
                </a:extLst>
              </a:tr>
              <a:tr h="101947">
                <a:tc gridSpan="2">
                  <a:txBody>
                    <a:bodyPr/>
                    <a:lstStyle/>
                    <a:p>
                      <a:pPr algn="ctr" fontAlgn="b"/>
                      <a:r>
                        <a:rPr lang="fr-FR" sz="700" b="1" i="0" u="none" strike="noStrike">
                          <a:solidFill>
                            <a:srgbClr val="FFFFFF"/>
                          </a:solidFill>
                          <a:effectLst/>
                          <a:latin typeface="Calibri" panose="020F0502020204030204" pitchFamily="34" charset="0"/>
                        </a:rPr>
                        <a:t>Rôles</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hMerge="1">
                  <a:txBody>
                    <a:bodyPr/>
                    <a:lstStyle/>
                    <a:p>
                      <a:endParaRPr lang="fr-FR"/>
                    </a:p>
                  </a:txBody>
                  <a:tcPr/>
                </a:tc>
                <a:tc>
                  <a:txBody>
                    <a:bodyPr/>
                    <a:lstStyle/>
                    <a:p>
                      <a:pPr algn="r" fontAlgn="b"/>
                      <a:r>
                        <a:rPr lang="fr-FR" sz="700" b="1" i="0" u="none" strike="noStrike">
                          <a:solidFill>
                            <a:srgbClr val="000000"/>
                          </a:solidFill>
                          <a:effectLst/>
                          <a:latin typeface="Calibri" panose="020F0502020204030204" pitchFamily="34" charset="0"/>
                        </a:rPr>
                        <a:t>16 481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700" b="1" i="0" u="none" strike="noStrike">
                          <a:solidFill>
                            <a:srgbClr val="000000"/>
                          </a:solidFill>
                          <a:effectLst/>
                          <a:latin typeface="Calibri" panose="020F0502020204030204" pitchFamily="34" charset="0"/>
                        </a:rPr>
                        <a:t>11 865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700" b="1" i="0" u="none" strike="noStrike">
                          <a:solidFill>
                            <a:srgbClr val="000000"/>
                          </a:solidFill>
                          <a:effectLst/>
                          <a:latin typeface="Calibri" panose="020F0502020204030204" pitchFamily="34" charset="0"/>
                        </a:rPr>
                        <a:t>21 762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700" b="1" i="0" u="none" strike="noStrike">
                          <a:solidFill>
                            <a:srgbClr val="000000"/>
                          </a:solidFill>
                          <a:effectLst/>
                          <a:latin typeface="Calibri" panose="020F0502020204030204" pitchFamily="34" charset="0"/>
                        </a:rPr>
                        <a:t>761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700" b="1" i="0" u="none" strike="noStrike">
                          <a:solidFill>
                            <a:srgbClr val="000000"/>
                          </a:solidFill>
                          <a:effectLst/>
                          <a:latin typeface="Calibri" panose="020F0502020204030204" pitchFamily="34" charset="0"/>
                        </a:rPr>
                        <a:t>24 816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700" b="1" i="0" u="none" strike="noStrike">
                          <a:solidFill>
                            <a:srgbClr val="000000"/>
                          </a:solidFill>
                          <a:effectLst/>
                          <a:latin typeface="Calibri" panose="020F0502020204030204" pitchFamily="34" charset="0"/>
                        </a:rPr>
                        <a:t>33 528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700" b="1" i="0" u="none" strike="noStrike">
                          <a:solidFill>
                            <a:srgbClr val="000000"/>
                          </a:solidFill>
                          <a:effectLst/>
                          <a:latin typeface="Calibri" panose="020F0502020204030204" pitchFamily="34" charset="0"/>
                        </a:rPr>
                        <a:t>70 435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700" b="1" i="1" u="none" strike="noStrike">
                          <a:solidFill>
                            <a:srgbClr val="000000"/>
                          </a:solidFill>
                          <a:effectLst/>
                          <a:latin typeface="Calibri" panose="020F0502020204030204" pitchFamily="34" charset="0"/>
                        </a:rPr>
                        <a:t>27,39%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700" b="1" i="1" u="none" strike="noStrike">
                          <a:solidFill>
                            <a:srgbClr val="000000"/>
                          </a:solidFill>
                          <a:effectLst/>
                          <a:latin typeface="Calibri" panose="020F0502020204030204" pitchFamily="34" charset="0"/>
                        </a:rPr>
                        <a:t>34,13%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978200026"/>
                  </a:ext>
                </a:extLst>
              </a:tr>
              <a:tr h="101947">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9925154"/>
                  </a:ext>
                </a:extLst>
              </a:tr>
              <a:tr h="101947">
                <a:tc gridSpan="2">
                  <a:txBody>
                    <a:bodyPr/>
                    <a:lstStyle/>
                    <a:p>
                      <a:pPr algn="ctr" fontAlgn="b"/>
                      <a:r>
                        <a:rPr lang="fr-FR" sz="700" b="1" i="0" u="none" strike="noStrike">
                          <a:solidFill>
                            <a:srgbClr val="FFFFFF"/>
                          </a:solidFill>
                          <a:effectLst/>
                          <a:latin typeface="Calibri" panose="020F0502020204030204" pitchFamily="34" charset="0"/>
                        </a:rPr>
                        <a:t>Contributions directes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hMerge="1">
                  <a:txBody>
                    <a:bodyPr/>
                    <a:lstStyle/>
                    <a:p>
                      <a:endParaRPr lang="fr-FR"/>
                    </a:p>
                  </a:txBody>
                  <a:tcPr/>
                </a:tc>
                <a:tc>
                  <a:txBody>
                    <a:bodyPr/>
                    <a:lstStyle/>
                    <a:p>
                      <a:pPr algn="r" fontAlgn="b"/>
                      <a:r>
                        <a:rPr lang="fr-FR" sz="700" b="1" i="0" u="none" strike="noStrike">
                          <a:solidFill>
                            <a:srgbClr val="000000"/>
                          </a:solidFill>
                          <a:effectLst/>
                          <a:latin typeface="Calibri" panose="020F0502020204030204" pitchFamily="34" charset="0"/>
                        </a:rPr>
                        <a:t>1 303 645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1 320 036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1 319 864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1 318 261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1 484 991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1 669 514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1 778 469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1" u="none" strike="noStrike">
                          <a:solidFill>
                            <a:srgbClr val="000000"/>
                          </a:solidFill>
                          <a:effectLst/>
                          <a:latin typeface="Calibri" panose="020F0502020204030204" pitchFamily="34" charset="0"/>
                        </a:rPr>
                        <a:t>5,3%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1" u="none" strike="noStrike">
                          <a:solidFill>
                            <a:srgbClr val="000000"/>
                          </a:solidFill>
                          <a:effectLst/>
                          <a:latin typeface="Calibri" panose="020F0502020204030204" pitchFamily="34" charset="0"/>
                        </a:rPr>
                        <a:t>7,7%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030780988"/>
                  </a:ext>
                </a:extLst>
              </a:tr>
              <a:tr h="101947">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8832307"/>
                  </a:ext>
                </a:extLst>
              </a:tr>
              <a:tr h="101947">
                <a:tc gridSpan="2">
                  <a:txBody>
                    <a:bodyPr/>
                    <a:lstStyle/>
                    <a:p>
                      <a:pPr algn="ctr" fontAlgn="b"/>
                      <a:r>
                        <a:rPr lang="fr-FR" sz="700" b="1" i="0" u="none" strike="noStrike">
                          <a:solidFill>
                            <a:srgbClr val="FFFFFF"/>
                          </a:solidFill>
                          <a:effectLst/>
                          <a:latin typeface="Calibri" panose="020F0502020204030204" pitchFamily="34" charset="0"/>
                        </a:rPr>
                        <a:t>Allocations compensatrices :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hMerge="1">
                  <a:txBody>
                    <a:bodyPr/>
                    <a:lstStyle/>
                    <a:p>
                      <a:endParaRPr lang="fr-FR"/>
                    </a:p>
                  </a:txBody>
                  <a:tcPr/>
                </a:tc>
                <a:tc>
                  <a:txBody>
                    <a:bodyPr/>
                    <a:lstStyle/>
                    <a:p>
                      <a:pPr algn="r" fontAlgn="b"/>
                      <a:r>
                        <a:rPr lang="fr-FR" sz="700" b="1" i="0" u="none" strike="noStrike">
                          <a:solidFill>
                            <a:srgbClr val="000000"/>
                          </a:solidFill>
                          <a:effectLst/>
                          <a:latin typeface="Calibri" panose="020F0502020204030204" pitchFamily="34" charset="0"/>
                        </a:rPr>
                        <a:t>23 572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27 297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71 799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88 948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96 614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100 229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101 880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1" u="none" strike="noStrike">
                          <a:solidFill>
                            <a:srgbClr val="000000"/>
                          </a:solidFill>
                          <a:effectLst/>
                          <a:latin typeface="Calibri" panose="020F0502020204030204" pitchFamily="34" charset="0"/>
                        </a:rPr>
                        <a:t>27,6%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1" u="none" strike="noStrike">
                          <a:solidFill>
                            <a:srgbClr val="000000"/>
                          </a:solidFill>
                          <a:effectLst/>
                          <a:latin typeface="Calibri" panose="020F0502020204030204" pitchFamily="34" charset="0"/>
                        </a:rPr>
                        <a:t>9,1%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710236665"/>
                  </a:ext>
                </a:extLst>
              </a:tr>
              <a:tr h="101947">
                <a:tc gridSpan="2">
                  <a:txBody>
                    <a:bodyPr/>
                    <a:lstStyle/>
                    <a:p>
                      <a:pPr algn="ctr" fontAlgn="b"/>
                      <a:r>
                        <a:rPr lang="fr-FR" sz="700" b="1" i="0" u="none" strike="noStrike">
                          <a:solidFill>
                            <a:srgbClr val="FFFFFF"/>
                          </a:solidFill>
                          <a:effectLst/>
                          <a:latin typeface="Calibri" panose="020F0502020204030204" pitchFamily="34" charset="0"/>
                        </a:rPr>
                        <a:t>de TH</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hMerge="1">
                  <a:txBody>
                    <a:bodyPr/>
                    <a:lstStyle/>
                    <a:p>
                      <a:endParaRPr lang="fr-FR"/>
                    </a:p>
                  </a:txBody>
                  <a:tcPr/>
                </a:tc>
                <a:tc>
                  <a:txBody>
                    <a:bodyPr/>
                    <a:lstStyle/>
                    <a:p>
                      <a:pPr algn="r" fontAlgn="b"/>
                      <a:r>
                        <a:rPr lang="fr-FR" sz="700" b="1" i="0" u="none" strike="noStrike">
                          <a:solidFill>
                            <a:srgbClr val="000000"/>
                          </a:solidFill>
                          <a:effectLst/>
                          <a:latin typeface="Calibri" panose="020F0502020204030204" pitchFamily="34" charset="0"/>
                        </a:rPr>
                        <a:t>21 248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24 991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700" b="0" i="0" u="none" strike="noStrike">
                          <a:solidFill>
                            <a:srgbClr val="000000"/>
                          </a:solidFill>
                          <a:effectLst/>
                          <a:latin typeface="Calibri" panose="020F050202020403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fr-FR" sz="700" b="1" i="1" u="none" strike="noStrike">
                          <a:solidFill>
                            <a:srgbClr val="000000"/>
                          </a:solidFill>
                          <a:effectLst/>
                          <a:latin typeface="Calibri" panose="020F0502020204030204" pitchFamily="34" charset="0"/>
                        </a:rPr>
                        <a:t>-100,0%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1" u="none" strike="noStrike">
                          <a:solidFill>
                            <a:srgbClr val="000000"/>
                          </a:solidFill>
                          <a:effectLst/>
                          <a:latin typeface="Calibri" panose="020F050202020403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346830740"/>
                  </a:ext>
                </a:extLst>
              </a:tr>
              <a:tr h="101947">
                <a:tc gridSpan="2">
                  <a:txBody>
                    <a:bodyPr/>
                    <a:lstStyle/>
                    <a:p>
                      <a:pPr algn="ctr" fontAlgn="b"/>
                      <a:r>
                        <a:rPr lang="fr-FR" sz="700" b="1" i="0" u="none" strike="noStrike">
                          <a:solidFill>
                            <a:srgbClr val="FFFFFF"/>
                          </a:solidFill>
                          <a:effectLst/>
                          <a:latin typeface="Calibri" panose="020F0502020204030204" pitchFamily="34" charset="0"/>
                        </a:rPr>
                        <a:t>de TF</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hMerge="1">
                  <a:txBody>
                    <a:bodyPr/>
                    <a:lstStyle/>
                    <a:p>
                      <a:endParaRPr lang="fr-FR"/>
                    </a:p>
                  </a:txBody>
                  <a:tcPr/>
                </a:tc>
                <a:tc>
                  <a:txBody>
                    <a:bodyPr/>
                    <a:lstStyle/>
                    <a:p>
                      <a:pPr algn="r" fontAlgn="b"/>
                      <a:r>
                        <a:rPr lang="fr-FR" sz="700" b="1" i="0" u="none" strike="noStrike">
                          <a:solidFill>
                            <a:srgbClr val="000000"/>
                          </a:solidFill>
                          <a:effectLst/>
                          <a:latin typeface="Calibri" panose="020F0502020204030204" pitchFamily="34" charset="0"/>
                        </a:rPr>
                        <a:t>2 324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2 306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71 799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88 948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96 614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100 229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0" u="none" strike="noStrike">
                          <a:solidFill>
                            <a:srgbClr val="000000"/>
                          </a:solidFill>
                          <a:effectLst/>
                          <a:latin typeface="Calibri" panose="020F0502020204030204" pitchFamily="34" charset="0"/>
                        </a:rPr>
                        <a:t>101 880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1" u="none" strike="noStrike">
                          <a:solidFill>
                            <a:srgbClr val="000000"/>
                          </a:solidFill>
                          <a:effectLst/>
                          <a:latin typeface="Calibri" panose="020F0502020204030204" pitchFamily="34" charset="0"/>
                        </a:rPr>
                        <a:t>87,8%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700" b="1" i="1" u="none" strike="noStrike">
                          <a:solidFill>
                            <a:srgbClr val="000000"/>
                          </a:solidFill>
                          <a:effectLst/>
                          <a:latin typeface="Calibri" panose="020F0502020204030204" pitchFamily="34" charset="0"/>
                        </a:rPr>
                        <a:t>9,1%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960830732"/>
                  </a:ext>
                </a:extLst>
              </a:tr>
              <a:tr h="101947">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700" b="0" i="0" u="none" strike="noStrike">
                        <a:solidFill>
                          <a:srgbClr val="000000"/>
                        </a:solidFill>
                        <a:effectLst/>
                        <a:latin typeface="Calibri" panose="020F0502020204030204" pitchFamily="34" charset="0"/>
                      </a:endParaRPr>
                    </a:p>
                  </a:txBody>
                  <a:tcPr marL="36000" marR="3600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1307010"/>
                  </a:ext>
                </a:extLst>
              </a:tr>
              <a:tr h="101947">
                <a:tc gridSpan="2">
                  <a:txBody>
                    <a:bodyPr/>
                    <a:lstStyle/>
                    <a:p>
                      <a:pPr algn="ctr" fontAlgn="b"/>
                      <a:r>
                        <a:rPr lang="fr-FR" sz="700" b="1" i="0" u="none" strike="noStrike">
                          <a:solidFill>
                            <a:srgbClr val="FFFFFF"/>
                          </a:solidFill>
                          <a:effectLst/>
                          <a:latin typeface="Calibri" panose="020F0502020204030204" pitchFamily="34" charset="0"/>
                        </a:rPr>
                        <a:t>Total des recettes élargies aux compensations fiscales</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0021"/>
                    </a:solidFill>
                  </a:tcPr>
                </a:tc>
                <a:tc hMerge="1">
                  <a:txBody>
                    <a:bodyPr/>
                    <a:lstStyle/>
                    <a:p>
                      <a:endParaRPr lang="fr-FR"/>
                    </a:p>
                  </a:txBody>
                  <a:tcPr/>
                </a:tc>
                <a:tc>
                  <a:txBody>
                    <a:bodyPr/>
                    <a:lstStyle/>
                    <a:p>
                      <a:pPr algn="r" fontAlgn="b"/>
                      <a:r>
                        <a:rPr lang="fr-FR" sz="700" b="1" i="0" u="none" strike="noStrike">
                          <a:solidFill>
                            <a:srgbClr val="000000"/>
                          </a:solidFill>
                          <a:effectLst/>
                          <a:latin typeface="Calibri" panose="020F0502020204030204" pitchFamily="34" charset="0"/>
                        </a:rPr>
                        <a:t>1 327 217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1 347 333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1 391 663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1 407 209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1 581 605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1 769 743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0" u="none" strike="noStrike">
                          <a:solidFill>
                            <a:srgbClr val="000000"/>
                          </a:solidFill>
                          <a:effectLst/>
                          <a:latin typeface="Calibri" panose="020F0502020204030204" pitchFamily="34" charset="0"/>
                        </a:rPr>
                        <a:t>1 880 349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1" u="none" strike="noStrike">
                          <a:solidFill>
                            <a:srgbClr val="000000"/>
                          </a:solidFill>
                          <a:effectLst/>
                          <a:latin typeface="Calibri" panose="020F0502020204030204" pitchFamily="34" charset="0"/>
                        </a:rPr>
                        <a:t>6,0%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r" fontAlgn="b"/>
                      <a:r>
                        <a:rPr lang="fr-FR" sz="700" b="1" i="1" u="none" strike="noStrike" dirty="0">
                          <a:solidFill>
                            <a:srgbClr val="000000"/>
                          </a:solidFill>
                          <a:effectLst/>
                          <a:latin typeface="Calibri" panose="020F0502020204030204" pitchFamily="34" charset="0"/>
                        </a:rPr>
                        <a:t>7,8%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922725546"/>
                  </a:ext>
                </a:extLst>
              </a:tr>
            </a:tbl>
          </a:graphicData>
        </a:graphic>
      </p:graphicFrame>
    </p:spTree>
    <p:extLst>
      <p:ext uri="{BB962C8B-B14F-4D97-AF65-F5344CB8AC3E}">
        <p14:creationId xmlns:p14="http://schemas.microsoft.com/office/powerpoint/2010/main" val="3032494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7</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sz="1600" dirty="0"/>
              <a:t>L’évolution du produit des services, du domaine et ventes diverses</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6" name="Espace réservé du texte 5">
            <a:extLst>
              <a:ext uri="{FF2B5EF4-FFF2-40B4-BE49-F238E27FC236}">
                <a16:creationId xmlns:a16="http://schemas.microsoft.com/office/drawing/2014/main" id="{A5DDBC73-EF01-4C75-B4AB-BE836A1F2569}"/>
              </a:ext>
            </a:extLst>
          </p:cNvPr>
          <p:cNvSpPr>
            <a:spLocks noGrp="1"/>
          </p:cNvSpPr>
          <p:nvPr>
            <p:ph type="body" sz="quarter" idx="15"/>
          </p:nvPr>
        </p:nvSpPr>
        <p:spPr>
          <a:xfrm>
            <a:off x="107504" y="3291830"/>
            <a:ext cx="8855571" cy="1728192"/>
          </a:xfrm>
          <a:solidFill>
            <a:schemeClr val="accent4">
              <a:lumMod val="20000"/>
              <a:lumOff val="80000"/>
            </a:schemeClr>
          </a:solidFill>
        </p:spPr>
        <p:txBody>
          <a:bodyPr/>
          <a:lstStyle/>
          <a:p>
            <a:pPr algn="just"/>
            <a:r>
              <a:rPr lang="fr-FR" sz="1050" dirty="0"/>
              <a:t>Le produit des services, du domaine et des ventes diverses regroupe principalement les recettes tarifaires, issues des redevances à caractère sportif et de loisirs ainsi que les redevances des services scolaires et périscolaires.</a:t>
            </a:r>
          </a:p>
          <a:p>
            <a:pPr algn="just"/>
            <a:r>
              <a:rPr lang="fr-FR" sz="1050" dirty="0"/>
              <a:t>Entre 2019 et 2025, le produit des services a augmenté de +345 k€ : </a:t>
            </a:r>
          </a:p>
          <a:p>
            <a:pPr marL="171450" indent="-171450" algn="just">
              <a:buFont typeface="Courier New" panose="02070309020205020404" pitchFamily="49" charset="0"/>
              <a:buChar char="o"/>
            </a:pPr>
            <a:r>
              <a:rPr lang="fr-FR" sz="1050" dirty="0"/>
              <a:t>42% de cette augmentation s’explique par l’augmentation des redevances des droits et des services à caractère sportif et de loisirs (mise en place du centre de loisirs et du secteur jeunes), </a:t>
            </a:r>
          </a:p>
          <a:p>
            <a:pPr marL="171450" indent="-171450" algn="just">
              <a:buFont typeface="Courier New" panose="02070309020205020404" pitchFamily="49" charset="0"/>
              <a:buChar char="o"/>
            </a:pPr>
            <a:r>
              <a:rPr lang="fr-FR" sz="1050" dirty="0"/>
              <a:t>35 % de la hausse résulte des redevances des services périscolaires et d’enseignement : mise en place d’un service de périscolaires</a:t>
            </a:r>
          </a:p>
          <a:p>
            <a:pPr algn="just"/>
            <a:r>
              <a:rPr lang="fr-FR" sz="1050" dirty="0"/>
              <a:t>Les autres produits sont principalement composés de remboursement de frais des autres redevables ou des tiers, ils sont passés de 10 k€ en 2019 à 74 k€ en 2025. </a:t>
            </a:r>
          </a:p>
        </p:txBody>
      </p:sp>
      <p:graphicFrame>
        <p:nvGraphicFramePr>
          <p:cNvPr id="5" name="Tableau 4">
            <a:extLst>
              <a:ext uri="{FF2B5EF4-FFF2-40B4-BE49-F238E27FC236}">
                <a16:creationId xmlns:a16="http://schemas.microsoft.com/office/drawing/2014/main" id="{02378FA8-4C26-4160-B4FE-505F78E549B1}"/>
              </a:ext>
            </a:extLst>
          </p:cNvPr>
          <p:cNvGraphicFramePr>
            <a:graphicFrameLocks noGrp="1"/>
          </p:cNvGraphicFramePr>
          <p:nvPr>
            <p:extLst>
              <p:ext uri="{D42A27DB-BD31-4B8C-83A1-F6EECF244321}">
                <p14:modId xmlns:p14="http://schemas.microsoft.com/office/powerpoint/2010/main" val="3696968266"/>
              </p:ext>
            </p:extLst>
          </p:nvPr>
        </p:nvGraphicFramePr>
        <p:xfrm>
          <a:off x="179512" y="943227"/>
          <a:ext cx="8519333" cy="2225262"/>
        </p:xfrm>
        <a:graphic>
          <a:graphicData uri="http://schemas.openxmlformats.org/drawingml/2006/table">
            <a:tbl>
              <a:tblPr/>
              <a:tblGrid>
                <a:gridCol w="3420000">
                  <a:extLst>
                    <a:ext uri="{9D8B030D-6E8A-4147-A177-3AD203B41FA5}">
                      <a16:colId xmlns:a16="http://schemas.microsoft.com/office/drawing/2014/main" val="288500786"/>
                    </a:ext>
                  </a:extLst>
                </a:gridCol>
                <a:gridCol w="563333">
                  <a:extLst>
                    <a:ext uri="{9D8B030D-6E8A-4147-A177-3AD203B41FA5}">
                      <a16:colId xmlns:a16="http://schemas.microsoft.com/office/drawing/2014/main" val="371009194"/>
                    </a:ext>
                  </a:extLst>
                </a:gridCol>
                <a:gridCol w="648000">
                  <a:extLst>
                    <a:ext uri="{9D8B030D-6E8A-4147-A177-3AD203B41FA5}">
                      <a16:colId xmlns:a16="http://schemas.microsoft.com/office/drawing/2014/main" val="30470316"/>
                    </a:ext>
                  </a:extLst>
                </a:gridCol>
                <a:gridCol w="648000">
                  <a:extLst>
                    <a:ext uri="{9D8B030D-6E8A-4147-A177-3AD203B41FA5}">
                      <a16:colId xmlns:a16="http://schemas.microsoft.com/office/drawing/2014/main" val="1914123725"/>
                    </a:ext>
                  </a:extLst>
                </a:gridCol>
                <a:gridCol w="648000">
                  <a:extLst>
                    <a:ext uri="{9D8B030D-6E8A-4147-A177-3AD203B41FA5}">
                      <a16:colId xmlns:a16="http://schemas.microsoft.com/office/drawing/2014/main" val="2458986130"/>
                    </a:ext>
                  </a:extLst>
                </a:gridCol>
                <a:gridCol w="648000">
                  <a:extLst>
                    <a:ext uri="{9D8B030D-6E8A-4147-A177-3AD203B41FA5}">
                      <a16:colId xmlns:a16="http://schemas.microsoft.com/office/drawing/2014/main" val="1807132978"/>
                    </a:ext>
                  </a:extLst>
                </a:gridCol>
                <a:gridCol w="648000">
                  <a:extLst>
                    <a:ext uri="{9D8B030D-6E8A-4147-A177-3AD203B41FA5}">
                      <a16:colId xmlns:a16="http://schemas.microsoft.com/office/drawing/2014/main" val="3197325690"/>
                    </a:ext>
                  </a:extLst>
                </a:gridCol>
                <a:gridCol w="648000">
                  <a:extLst>
                    <a:ext uri="{9D8B030D-6E8A-4147-A177-3AD203B41FA5}">
                      <a16:colId xmlns:a16="http://schemas.microsoft.com/office/drawing/2014/main" val="1357672368"/>
                    </a:ext>
                  </a:extLst>
                </a:gridCol>
                <a:gridCol w="648000">
                  <a:extLst>
                    <a:ext uri="{9D8B030D-6E8A-4147-A177-3AD203B41FA5}">
                      <a16:colId xmlns:a16="http://schemas.microsoft.com/office/drawing/2014/main" val="1027953028"/>
                    </a:ext>
                  </a:extLst>
                </a:gridCol>
              </a:tblGrid>
              <a:tr h="152622">
                <a:tc gridSpan="9">
                  <a:txBody>
                    <a:bodyPr/>
                    <a:lstStyle/>
                    <a:p>
                      <a:pPr algn="ctr" fontAlgn="ctr"/>
                      <a:r>
                        <a:rPr lang="fr-FR" sz="800" b="1" i="0" u="none" strike="noStrike">
                          <a:solidFill>
                            <a:srgbClr val="F8F8F8"/>
                          </a:solidFill>
                          <a:effectLst/>
                          <a:latin typeface="Arial" panose="020B0604020202020204" pitchFamily="34" charset="0"/>
                        </a:rPr>
                        <a:t>PRODUIT DES SERVICES, DU DOMAINE ET VENTES DIVERSES</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673636003"/>
                  </a:ext>
                </a:extLst>
              </a:tr>
              <a:tr h="0">
                <a:tc>
                  <a:txBody>
                    <a:bodyPr/>
                    <a:lstStyle/>
                    <a:p>
                      <a:pPr algn="l" fontAlgn="ctr"/>
                      <a:r>
                        <a:rPr lang="fr-FR" sz="80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800" b="1" i="0" u="none" strike="noStrike">
                          <a:solidFill>
                            <a:srgbClr val="F8F8F8"/>
                          </a:solidFill>
                          <a:effectLst/>
                          <a:latin typeface="Arial" panose="020B0604020202020204" pitchFamily="34" charset="0"/>
                        </a:rPr>
                        <a:t>Δ</a:t>
                      </a:r>
                      <a:r>
                        <a:rPr lang="fr-FR" sz="800" b="1" i="0" u="none" strike="noStrike">
                          <a:solidFill>
                            <a:srgbClr val="F8F8F8"/>
                          </a:solidFill>
                          <a:effectLst/>
                          <a:latin typeface="Arial" panose="020B0604020202020204" pitchFamily="34" charset="0"/>
                        </a:rPr>
                        <a:t>moy</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dirty="0">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62607889"/>
                  </a:ext>
                </a:extLst>
              </a:tr>
              <a:tr h="0">
                <a:tc>
                  <a:txBody>
                    <a:bodyPr/>
                    <a:lstStyle/>
                    <a:p>
                      <a:pPr algn="l" fontAlgn="ctr"/>
                      <a:r>
                        <a:rPr lang="fr-FR" sz="800" b="0" i="0" u="none" strike="noStrike" dirty="0">
                          <a:solidFill>
                            <a:srgbClr val="000000"/>
                          </a:solidFill>
                          <a:effectLst/>
                          <a:latin typeface="Arial" panose="020B0604020202020204" pitchFamily="34" charset="0"/>
                        </a:rPr>
                        <a:t>Récoltes et produits forestiers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dirty="0">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105122243"/>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-99,5%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+5593,0%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+379,2%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7685779"/>
                  </a:ext>
                </a:extLst>
              </a:tr>
              <a:tr h="0">
                <a:tc>
                  <a:txBody>
                    <a:bodyPr/>
                    <a:lstStyle/>
                    <a:p>
                      <a:pPr algn="l" fontAlgn="ctr"/>
                      <a:r>
                        <a:rPr lang="fr-FR" sz="800" b="0" i="0" u="none" strike="noStrike">
                          <a:solidFill>
                            <a:srgbClr val="000000"/>
                          </a:solidFill>
                          <a:effectLst/>
                          <a:latin typeface="Arial" panose="020B0604020202020204" pitchFamily="34" charset="0"/>
                        </a:rPr>
                        <a:t>Concessions et redevances funéraires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305551464"/>
                  </a:ext>
                </a:extLst>
              </a:tr>
              <a:tr h="0">
                <a:tc>
                  <a:txBody>
                    <a:bodyPr/>
                    <a:lstStyle/>
                    <a:p>
                      <a:pPr algn="r" fontAlgn="ctr"/>
                      <a:r>
                        <a:rPr lang="fr-FR" sz="8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+26,7%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+607,9%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-41,6%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-48,1%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-66,1%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+37,5%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+313,5%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55774926"/>
                  </a:ext>
                </a:extLst>
              </a:tr>
              <a:tr h="0">
                <a:tc>
                  <a:txBody>
                    <a:bodyPr/>
                    <a:lstStyle/>
                    <a:p>
                      <a:pPr algn="l" fontAlgn="ctr"/>
                      <a:r>
                        <a:rPr lang="fr-FR" sz="800" b="0" i="0" u="none" strike="noStrike">
                          <a:solidFill>
                            <a:srgbClr val="000000"/>
                          </a:solidFill>
                          <a:effectLst/>
                          <a:latin typeface="Arial" panose="020B0604020202020204" pitchFamily="34" charset="0"/>
                        </a:rPr>
                        <a:t>Droits de stationnement et d'occupation du domaine public</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831038769"/>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+21,1%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-22,5%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+136,9%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-37,7%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+70,9%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44907228"/>
                  </a:ext>
                </a:extLst>
              </a:tr>
              <a:tr h="0">
                <a:tc>
                  <a:txBody>
                    <a:bodyPr/>
                    <a:lstStyle/>
                    <a:p>
                      <a:pPr algn="l" fontAlgn="ctr"/>
                      <a:r>
                        <a:rPr lang="fr-FR" sz="800" b="0" i="0" u="none" strike="noStrike">
                          <a:solidFill>
                            <a:srgbClr val="000000"/>
                          </a:solidFill>
                          <a:effectLst/>
                          <a:latin typeface="Arial" panose="020B0604020202020204" pitchFamily="34" charset="0"/>
                        </a:rPr>
                        <a:t>Travaux</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958505335"/>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65975779"/>
                  </a:ext>
                </a:extLst>
              </a:tr>
              <a:tr h="0">
                <a:tc>
                  <a:txBody>
                    <a:bodyPr/>
                    <a:lstStyle/>
                    <a:p>
                      <a:pPr algn="l" fontAlgn="ctr"/>
                      <a:r>
                        <a:rPr lang="fr-FR" sz="800" b="0" i="0" u="none" strike="noStrike">
                          <a:solidFill>
                            <a:srgbClr val="000000"/>
                          </a:solidFill>
                          <a:effectLst/>
                          <a:latin typeface="Arial" panose="020B0604020202020204" pitchFamily="34" charset="0"/>
                        </a:rPr>
                        <a:t>Redevances et droits des services à caractère sportif et de loisirs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98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145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724365654"/>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+227,0%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+58,7%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+37,1%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+7,8%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5259484"/>
                  </a:ext>
                </a:extLst>
              </a:tr>
              <a:tr h="0">
                <a:tc>
                  <a:txBody>
                    <a:bodyPr/>
                    <a:lstStyle/>
                    <a:p>
                      <a:pPr algn="l" fontAlgn="ctr"/>
                      <a:r>
                        <a:rPr lang="fr-FR" sz="800" b="0" i="0" u="none" strike="noStrike">
                          <a:solidFill>
                            <a:srgbClr val="000000"/>
                          </a:solidFill>
                          <a:effectLst/>
                          <a:latin typeface="Arial" panose="020B0604020202020204" pitchFamily="34" charset="0"/>
                        </a:rPr>
                        <a:t>Redevances et droits des services périscolaires et d’enseignement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168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102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146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178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236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290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505596768"/>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-39,4%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+5,9%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+290,2%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27335764"/>
                  </a:ext>
                </a:extLst>
              </a:tr>
              <a:tr h="0">
                <a:tc>
                  <a:txBody>
                    <a:bodyPr/>
                    <a:lstStyle/>
                    <a:p>
                      <a:pPr algn="l" fontAlgn="ctr"/>
                      <a:r>
                        <a:rPr lang="fr-FR" sz="800" b="0" i="0" u="none" strike="noStrike">
                          <a:solidFill>
                            <a:srgbClr val="000000"/>
                          </a:solidFill>
                          <a:effectLst/>
                          <a:latin typeface="Arial" panose="020B0604020202020204" pitchFamily="34" charset="0"/>
                        </a:rPr>
                        <a:t>Autres produits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80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379610116"/>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+41,1%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+138,6%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-62,3%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+537,3%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+159,2%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466629"/>
                  </a:ext>
                </a:extLst>
              </a:tr>
              <a:tr h="0">
                <a:tc>
                  <a:txBody>
                    <a:bodyPr/>
                    <a:lstStyle/>
                    <a:p>
                      <a:pPr algn="l" fontAlgn="ctr"/>
                      <a:r>
                        <a:rPr lang="fr-FR" sz="800" b="1" i="0" u="none" strike="noStrike">
                          <a:solidFill>
                            <a:srgbClr val="000000"/>
                          </a:solidFill>
                          <a:effectLst/>
                          <a:latin typeface="Arial" panose="020B0604020202020204" pitchFamily="34" charset="0"/>
                        </a:rPr>
                        <a:t>Produit des services, du domaine et ventes diverses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195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309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374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422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540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3173178758"/>
                  </a:ext>
                </a:extLst>
              </a:tr>
              <a:tr h="0">
                <a:tc>
                  <a:txBody>
                    <a:bodyPr/>
                    <a:lstStyle/>
                    <a:p>
                      <a:pPr algn="r" fontAlgn="ctr"/>
                      <a:r>
                        <a:rPr lang="fr-FR" sz="8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+18,5%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-26,0%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+35,5%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+57,8%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+21,3%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+12,7%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dirty="0">
                          <a:solidFill>
                            <a:srgbClr val="000000"/>
                          </a:solidFill>
                          <a:effectLst/>
                          <a:latin typeface="Arial" panose="020B0604020202020204" pitchFamily="34" charset="0"/>
                        </a:rPr>
                        <a:t>+28,1%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772227374"/>
                  </a:ext>
                </a:extLst>
              </a:tr>
            </a:tbl>
          </a:graphicData>
        </a:graphic>
      </p:graphicFrame>
    </p:spTree>
    <p:extLst>
      <p:ext uri="{BB962C8B-B14F-4D97-AF65-F5344CB8AC3E}">
        <p14:creationId xmlns:p14="http://schemas.microsoft.com/office/powerpoint/2010/main" val="1970093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8</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sz="1600" dirty="0"/>
              <a:t>L’évolution des subventions et participations des partenaires</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6" name="Espace réservé du texte 5">
            <a:extLst>
              <a:ext uri="{FF2B5EF4-FFF2-40B4-BE49-F238E27FC236}">
                <a16:creationId xmlns:a16="http://schemas.microsoft.com/office/drawing/2014/main" id="{A5DDBC73-EF01-4C75-B4AB-BE836A1F2569}"/>
              </a:ext>
            </a:extLst>
          </p:cNvPr>
          <p:cNvSpPr>
            <a:spLocks noGrp="1"/>
          </p:cNvSpPr>
          <p:nvPr>
            <p:ph type="body" sz="quarter" idx="15"/>
          </p:nvPr>
        </p:nvSpPr>
        <p:spPr>
          <a:xfrm>
            <a:off x="107504" y="3707581"/>
            <a:ext cx="8784976" cy="519063"/>
          </a:xfrm>
          <a:solidFill>
            <a:schemeClr val="accent4">
              <a:lumMod val="20000"/>
              <a:lumOff val="80000"/>
            </a:schemeClr>
          </a:solidFill>
        </p:spPr>
        <p:txBody>
          <a:bodyPr/>
          <a:lstStyle/>
          <a:p>
            <a:pPr algn="just"/>
            <a:r>
              <a:rPr lang="fr-FR" dirty="0"/>
              <a:t>Les subventions et participations des partenaires comprennent principalement les fonds genevois, ils ont augmenté de +192 k€ entre 2019 et 2025. </a:t>
            </a:r>
          </a:p>
        </p:txBody>
      </p:sp>
      <p:graphicFrame>
        <p:nvGraphicFramePr>
          <p:cNvPr id="3" name="Tableau 2">
            <a:extLst>
              <a:ext uri="{FF2B5EF4-FFF2-40B4-BE49-F238E27FC236}">
                <a16:creationId xmlns:a16="http://schemas.microsoft.com/office/drawing/2014/main" id="{0E19587C-D565-4B98-AC9A-1290F09FE1B0}"/>
              </a:ext>
            </a:extLst>
          </p:cNvPr>
          <p:cNvGraphicFramePr>
            <a:graphicFrameLocks noGrp="1"/>
          </p:cNvGraphicFramePr>
          <p:nvPr>
            <p:extLst>
              <p:ext uri="{D42A27DB-BD31-4B8C-83A1-F6EECF244321}">
                <p14:modId xmlns:p14="http://schemas.microsoft.com/office/powerpoint/2010/main" val="1200432170"/>
              </p:ext>
            </p:extLst>
          </p:nvPr>
        </p:nvGraphicFramePr>
        <p:xfrm>
          <a:off x="128809" y="1467595"/>
          <a:ext cx="8191548" cy="1740730"/>
        </p:xfrm>
        <a:graphic>
          <a:graphicData uri="http://schemas.openxmlformats.org/drawingml/2006/table">
            <a:tbl>
              <a:tblPr/>
              <a:tblGrid>
                <a:gridCol w="3024000">
                  <a:extLst>
                    <a:ext uri="{9D8B030D-6E8A-4147-A177-3AD203B41FA5}">
                      <a16:colId xmlns:a16="http://schemas.microsoft.com/office/drawing/2014/main" val="742657966"/>
                    </a:ext>
                  </a:extLst>
                </a:gridCol>
                <a:gridCol w="587614">
                  <a:extLst>
                    <a:ext uri="{9D8B030D-6E8A-4147-A177-3AD203B41FA5}">
                      <a16:colId xmlns:a16="http://schemas.microsoft.com/office/drawing/2014/main" val="186484617"/>
                    </a:ext>
                  </a:extLst>
                </a:gridCol>
                <a:gridCol w="648104">
                  <a:extLst>
                    <a:ext uri="{9D8B030D-6E8A-4147-A177-3AD203B41FA5}">
                      <a16:colId xmlns:a16="http://schemas.microsoft.com/office/drawing/2014/main" val="2896673075"/>
                    </a:ext>
                  </a:extLst>
                </a:gridCol>
                <a:gridCol w="648104">
                  <a:extLst>
                    <a:ext uri="{9D8B030D-6E8A-4147-A177-3AD203B41FA5}">
                      <a16:colId xmlns:a16="http://schemas.microsoft.com/office/drawing/2014/main" val="3415463803"/>
                    </a:ext>
                  </a:extLst>
                </a:gridCol>
                <a:gridCol w="648104">
                  <a:extLst>
                    <a:ext uri="{9D8B030D-6E8A-4147-A177-3AD203B41FA5}">
                      <a16:colId xmlns:a16="http://schemas.microsoft.com/office/drawing/2014/main" val="937743526"/>
                    </a:ext>
                  </a:extLst>
                </a:gridCol>
                <a:gridCol w="648104">
                  <a:extLst>
                    <a:ext uri="{9D8B030D-6E8A-4147-A177-3AD203B41FA5}">
                      <a16:colId xmlns:a16="http://schemas.microsoft.com/office/drawing/2014/main" val="3610254868"/>
                    </a:ext>
                  </a:extLst>
                </a:gridCol>
                <a:gridCol w="648104">
                  <a:extLst>
                    <a:ext uri="{9D8B030D-6E8A-4147-A177-3AD203B41FA5}">
                      <a16:colId xmlns:a16="http://schemas.microsoft.com/office/drawing/2014/main" val="694784447"/>
                    </a:ext>
                  </a:extLst>
                </a:gridCol>
                <a:gridCol w="648104">
                  <a:extLst>
                    <a:ext uri="{9D8B030D-6E8A-4147-A177-3AD203B41FA5}">
                      <a16:colId xmlns:a16="http://schemas.microsoft.com/office/drawing/2014/main" val="1617103886"/>
                    </a:ext>
                  </a:extLst>
                </a:gridCol>
                <a:gridCol w="691310">
                  <a:extLst>
                    <a:ext uri="{9D8B030D-6E8A-4147-A177-3AD203B41FA5}">
                      <a16:colId xmlns:a16="http://schemas.microsoft.com/office/drawing/2014/main" val="4085291326"/>
                    </a:ext>
                  </a:extLst>
                </a:gridCol>
              </a:tblGrid>
              <a:tr h="173207">
                <a:tc gridSpan="9">
                  <a:txBody>
                    <a:bodyPr/>
                    <a:lstStyle/>
                    <a:p>
                      <a:pPr algn="ctr" fontAlgn="b"/>
                      <a:r>
                        <a:rPr lang="fr-FR" sz="900" b="1" i="0" u="none" strike="noStrike">
                          <a:solidFill>
                            <a:srgbClr val="F8F8F8"/>
                          </a:solidFill>
                          <a:effectLst/>
                          <a:latin typeface="Arial" panose="020B0604020202020204" pitchFamily="34" charset="0"/>
                        </a:rPr>
                        <a:t>SUBVENTIONS ET PARTICIPATIONS DES PARTENAIRES</a:t>
                      </a:r>
                    </a:p>
                  </a:txBody>
                  <a:tcPr marL="36000" marR="3600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38793734"/>
                  </a:ext>
                </a:extLst>
              </a:tr>
              <a:tr h="173207">
                <a:tc>
                  <a:txBody>
                    <a:bodyPr/>
                    <a:lstStyle/>
                    <a:p>
                      <a:pPr algn="l" fontAlgn="b"/>
                      <a:r>
                        <a:rPr lang="fr-FR" sz="900" b="1" i="0" u="none" strike="noStrike">
                          <a:solidFill>
                            <a:srgbClr val="F8F8F8"/>
                          </a:solidFill>
                          <a:effectLst/>
                          <a:latin typeface="Arial" panose="020B0604020202020204" pitchFamily="34" charset="0"/>
                        </a:rPr>
                        <a:t>en k€</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l-GR" sz="900" b="1" i="0" u="none" strike="noStrike">
                          <a:solidFill>
                            <a:srgbClr val="F8F8F8"/>
                          </a:solidFill>
                          <a:effectLst/>
                          <a:latin typeface="Arial" panose="020B0604020202020204" pitchFamily="34" charset="0"/>
                        </a:rPr>
                        <a:t>Δ</a:t>
                      </a:r>
                      <a:r>
                        <a:rPr lang="fr-FR" sz="900" b="1" i="0" u="none" strike="noStrike">
                          <a:solidFill>
                            <a:srgbClr val="F8F8F8"/>
                          </a:solidFill>
                          <a:effectLst/>
                          <a:latin typeface="Arial" panose="020B0604020202020204" pitchFamily="34" charset="0"/>
                        </a:rPr>
                        <a:t>moy</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2019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2025</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19845985"/>
                  </a:ext>
                </a:extLst>
              </a:tr>
              <a:tr h="173207">
                <a:tc>
                  <a:txBody>
                    <a:bodyPr/>
                    <a:lstStyle/>
                    <a:p>
                      <a:pPr algn="l" fontAlgn="b"/>
                      <a:r>
                        <a:rPr lang="fr-FR" sz="900" b="0" i="0" u="none" strike="noStrike">
                          <a:solidFill>
                            <a:srgbClr val="000000"/>
                          </a:solidFill>
                          <a:effectLst/>
                          <a:latin typeface="Arial" panose="020B0604020202020204" pitchFamily="34" charset="0"/>
                        </a:rPr>
                        <a:t>Département</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900" b="0" i="0"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10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83328555"/>
                  </a:ext>
                </a:extLst>
              </a:tr>
              <a:tr h="173207">
                <a:tc>
                  <a:txBody>
                    <a:bodyPr/>
                    <a:lstStyle/>
                    <a:p>
                      <a:pPr algn="r" fontAlgn="b"/>
                      <a:r>
                        <a:rPr lang="fr-FR" sz="900" b="0" i="1" u="none" strike="noStrike">
                          <a:solidFill>
                            <a:srgbClr val="000000"/>
                          </a:solidFill>
                          <a:effectLst/>
                          <a:latin typeface="Arial" panose="020B0604020202020204" pitchFamily="34" charset="0"/>
                        </a:rPr>
                        <a:t>Evolution</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+21,5%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-100,0%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0393056"/>
                  </a:ext>
                </a:extLst>
              </a:tr>
              <a:tr h="173207">
                <a:tc>
                  <a:txBody>
                    <a:bodyPr/>
                    <a:lstStyle/>
                    <a:p>
                      <a:pPr algn="l" fontAlgn="b"/>
                      <a:r>
                        <a:rPr lang="fr-FR" sz="900" b="0" i="0" u="none" strike="noStrike">
                          <a:solidFill>
                            <a:srgbClr val="000000"/>
                          </a:solidFill>
                          <a:effectLst/>
                          <a:latin typeface="Arial" panose="020B0604020202020204" pitchFamily="34" charset="0"/>
                        </a:rPr>
                        <a:t>Autres organismes</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73456561"/>
                  </a:ext>
                </a:extLst>
              </a:tr>
              <a:tr h="173207">
                <a:tc>
                  <a:txBody>
                    <a:bodyPr/>
                    <a:lstStyle/>
                    <a:p>
                      <a:pPr algn="r" fontAlgn="b"/>
                      <a:r>
                        <a:rPr lang="fr-FR" sz="900" b="0" i="1" u="none" strike="noStrike">
                          <a:solidFill>
                            <a:srgbClr val="000000"/>
                          </a:solidFill>
                          <a:effectLst/>
                          <a:latin typeface="Arial" panose="020B0604020202020204" pitchFamily="34" charset="0"/>
                        </a:rPr>
                        <a:t>Evolution</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n/a</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-100,0%</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0008367"/>
                  </a:ext>
                </a:extLst>
              </a:tr>
              <a:tr h="173207">
                <a:tc>
                  <a:txBody>
                    <a:bodyPr/>
                    <a:lstStyle/>
                    <a:p>
                      <a:pPr algn="l" fontAlgn="b"/>
                      <a:r>
                        <a:rPr lang="fr-FR" sz="900" b="0" i="0" u="none" strike="noStrike" dirty="0">
                          <a:solidFill>
                            <a:srgbClr val="000000"/>
                          </a:solidFill>
                          <a:effectLst/>
                          <a:latin typeface="Arial" panose="020B0604020202020204" pitchFamily="34" charset="0"/>
                        </a:rPr>
                        <a:t>Autres attributions et participations (fonds genevois)</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900" b="0" i="0"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1 407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1 434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1 417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1 440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1 486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1 526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1 599</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34448263"/>
                  </a:ext>
                </a:extLst>
              </a:tr>
              <a:tr h="173207">
                <a:tc>
                  <a:txBody>
                    <a:bodyPr/>
                    <a:lstStyle/>
                    <a:p>
                      <a:pPr algn="r" fontAlgn="b"/>
                      <a:r>
                        <a:rPr lang="fr-FR" sz="900" b="0" i="1" u="none" strike="noStrike">
                          <a:solidFill>
                            <a:srgbClr val="000000"/>
                          </a:solidFill>
                          <a:effectLst/>
                          <a:latin typeface="Arial" panose="020B0604020202020204" pitchFamily="34" charset="0"/>
                        </a:rPr>
                        <a:t>Evolution</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+2,2%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+2,0%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+2,7%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+4,7%</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0678795"/>
                  </a:ext>
                </a:extLst>
              </a:tr>
              <a:tr h="173207">
                <a:tc>
                  <a:txBody>
                    <a:bodyPr/>
                    <a:lstStyle/>
                    <a:p>
                      <a:pPr algn="l" fontAlgn="b"/>
                      <a:r>
                        <a:rPr lang="fr-FR" sz="900" b="1" i="0" u="none" strike="noStrike">
                          <a:solidFill>
                            <a:srgbClr val="000000"/>
                          </a:solidFill>
                          <a:effectLst/>
                          <a:latin typeface="Arial" panose="020B0604020202020204" pitchFamily="34" charset="0"/>
                        </a:rPr>
                        <a:t>Subventions et participations des partenaires</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1 407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1 443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1 427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1 440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1 486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1 535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1 599</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3411164548"/>
                  </a:ext>
                </a:extLst>
              </a:tr>
              <a:tr h="181867">
                <a:tc>
                  <a:txBody>
                    <a:bodyPr/>
                    <a:lstStyle/>
                    <a:p>
                      <a:pPr algn="r" fontAlgn="b"/>
                      <a:r>
                        <a:rPr lang="fr-FR" sz="900" b="0" i="1" u="none" strike="noStrike">
                          <a:solidFill>
                            <a:srgbClr val="000000"/>
                          </a:solidFill>
                          <a:effectLst/>
                          <a:latin typeface="Arial" panose="020B0604020202020204" pitchFamily="34" charset="0"/>
                        </a:rPr>
                        <a:t>Evolution</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+2,2%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+2,6%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-1,1%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+0,9%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dirty="0">
                          <a:solidFill>
                            <a:srgbClr val="000000"/>
                          </a:solidFill>
                          <a:effectLst/>
                          <a:latin typeface="Arial" panose="020B0604020202020204" pitchFamily="34" charset="0"/>
                        </a:rPr>
                        <a:t>+4,1%</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802543300"/>
                  </a:ext>
                </a:extLst>
              </a:tr>
            </a:tbl>
          </a:graphicData>
        </a:graphic>
      </p:graphicFrame>
    </p:spTree>
    <p:extLst>
      <p:ext uri="{BB962C8B-B14F-4D97-AF65-F5344CB8AC3E}">
        <p14:creationId xmlns:p14="http://schemas.microsoft.com/office/powerpoint/2010/main" val="1562002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9</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sz="1600" dirty="0"/>
              <a:t>L’évolution des reversements de fiscalité</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6" name="Espace réservé du texte 5">
            <a:extLst>
              <a:ext uri="{FF2B5EF4-FFF2-40B4-BE49-F238E27FC236}">
                <a16:creationId xmlns:a16="http://schemas.microsoft.com/office/drawing/2014/main" id="{A5DDBC73-EF01-4C75-B4AB-BE836A1F2569}"/>
              </a:ext>
            </a:extLst>
          </p:cNvPr>
          <p:cNvSpPr>
            <a:spLocks noGrp="1"/>
          </p:cNvSpPr>
          <p:nvPr>
            <p:ph type="body" sz="quarter" idx="15"/>
          </p:nvPr>
        </p:nvSpPr>
        <p:spPr>
          <a:xfrm>
            <a:off x="107504" y="3114523"/>
            <a:ext cx="8784976" cy="1406840"/>
          </a:xfrm>
          <a:solidFill>
            <a:schemeClr val="accent4">
              <a:lumMod val="20000"/>
              <a:lumOff val="80000"/>
            </a:schemeClr>
          </a:solidFill>
        </p:spPr>
        <p:txBody>
          <a:bodyPr/>
          <a:lstStyle/>
          <a:p>
            <a:pPr algn="just"/>
            <a:r>
              <a:rPr lang="fr-FR" sz="1200" dirty="0"/>
              <a:t>Les attributions de compensation sont versées par la Communauté de communes depuis le passage à la fiscalité professionnelle unique (FPU). Elles correspondent au produit de la fiscalité économique transférée à cette occasion, ajusté le cas échéant des transferts ou des rétrocessions de charges.</a:t>
            </a:r>
          </a:p>
          <a:p>
            <a:pPr algn="just"/>
            <a:r>
              <a:rPr lang="fr-FR" sz="1200" dirty="0"/>
              <a:t>Les attributions de compensation sont ainsi passées de 387 k€ en 2019 à 400 k€ en 2025. Cette progression s’explique par la méthode de calcul retenue par la Communauté de communes pour l’évolution des AC. En effet, la Communauté prévoit un reversement aux communes d’une partie de la dynamique de la fiscalité économique et les communes reversent également une part de la dynamique des fonds genevois.</a:t>
            </a:r>
          </a:p>
        </p:txBody>
      </p:sp>
      <p:graphicFrame>
        <p:nvGraphicFramePr>
          <p:cNvPr id="3" name="Tableau 2">
            <a:extLst>
              <a:ext uri="{FF2B5EF4-FFF2-40B4-BE49-F238E27FC236}">
                <a16:creationId xmlns:a16="http://schemas.microsoft.com/office/drawing/2014/main" id="{E36DBF19-F9D1-4170-AC7E-B8001B8CC4BD}"/>
              </a:ext>
            </a:extLst>
          </p:cNvPr>
          <p:cNvGraphicFramePr>
            <a:graphicFrameLocks noGrp="1"/>
          </p:cNvGraphicFramePr>
          <p:nvPr>
            <p:extLst>
              <p:ext uri="{D42A27DB-BD31-4B8C-83A1-F6EECF244321}">
                <p14:modId xmlns:p14="http://schemas.microsoft.com/office/powerpoint/2010/main" val="838464240"/>
              </p:ext>
            </p:extLst>
          </p:nvPr>
        </p:nvGraphicFramePr>
        <p:xfrm>
          <a:off x="323528" y="1496744"/>
          <a:ext cx="7886701" cy="1047902"/>
        </p:xfrm>
        <a:graphic>
          <a:graphicData uri="http://schemas.openxmlformats.org/drawingml/2006/table">
            <a:tbl>
              <a:tblPr/>
              <a:tblGrid>
                <a:gridCol w="2719153">
                  <a:extLst>
                    <a:ext uri="{9D8B030D-6E8A-4147-A177-3AD203B41FA5}">
                      <a16:colId xmlns:a16="http://schemas.microsoft.com/office/drawing/2014/main" val="1026527394"/>
                    </a:ext>
                  </a:extLst>
                </a:gridCol>
                <a:gridCol w="587614">
                  <a:extLst>
                    <a:ext uri="{9D8B030D-6E8A-4147-A177-3AD203B41FA5}">
                      <a16:colId xmlns:a16="http://schemas.microsoft.com/office/drawing/2014/main" val="2549416736"/>
                    </a:ext>
                  </a:extLst>
                </a:gridCol>
                <a:gridCol w="648104">
                  <a:extLst>
                    <a:ext uri="{9D8B030D-6E8A-4147-A177-3AD203B41FA5}">
                      <a16:colId xmlns:a16="http://schemas.microsoft.com/office/drawing/2014/main" val="163080494"/>
                    </a:ext>
                  </a:extLst>
                </a:gridCol>
                <a:gridCol w="648104">
                  <a:extLst>
                    <a:ext uri="{9D8B030D-6E8A-4147-A177-3AD203B41FA5}">
                      <a16:colId xmlns:a16="http://schemas.microsoft.com/office/drawing/2014/main" val="2323808408"/>
                    </a:ext>
                  </a:extLst>
                </a:gridCol>
                <a:gridCol w="648104">
                  <a:extLst>
                    <a:ext uri="{9D8B030D-6E8A-4147-A177-3AD203B41FA5}">
                      <a16:colId xmlns:a16="http://schemas.microsoft.com/office/drawing/2014/main" val="2286010995"/>
                    </a:ext>
                  </a:extLst>
                </a:gridCol>
                <a:gridCol w="648104">
                  <a:extLst>
                    <a:ext uri="{9D8B030D-6E8A-4147-A177-3AD203B41FA5}">
                      <a16:colId xmlns:a16="http://schemas.microsoft.com/office/drawing/2014/main" val="3505936967"/>
                    </a:ext>
                  </a:extLst>
                </a:gridCol>
                <a:gridCol w="648104">
                  <a:extLst>
                    <a:ext uri="{9D8B030D-6E8A-4147-A177-3AD203B41FA5}">
                      <a16:colId xmlns:a16="http://schemas.microsoft.com/office/drawing/2014/main" val="2552431171"/>
                    </a:ext>
                  </a:extLst>
                </a:gridCol>
                <a:gridCol w="648104">
                  <a:extLst>
                    <a:ext uri="{9D8B030D-6E8A-4147-A177-3AD203B41FA5}">
                      <a16:colId xmlns:a16="http://schemas.microsoft.com/office/drawing/2014/main" val="2961992779"/>
                    </a:ext>
                  </a:extLst>
                </a:gridCol>
                <a:gridCol w="691310">
                  <a:extLst>
                    <a:ext uri="{9D8B030D-6E8A-4147-A177-3AD203B41FA5}">
                      <a16:colId xmlns:a16="http://schemas.microsoft.com/office/drawing/2014/main" val="1323691993"/>
                    </a:ext>
                  </a:extLst>
                </a:gridCol>
              </a:tblGrid>
              <a:tr h="173207">
                <a:tc gridSpan="9">
                  <a:txBody>
                    <a:bodyPr/>
                    <a:lstStyle/>
                    <a:p>
                      <a:pPr algn="ctr" fontAlgn="b"/>
                      <a:r>
                        <a:rPr lang="fr-FR" sz="900" b="1" i="0" u="none" strike="noStrike">
                          <a:solidFill>
                            <a:srgbClr val="F8F8F8"/>
                          </a:solidFill>
                          <a:effectLst/>
                          <a:latin typeface="Arial" panose="020B0604020202020204" pitchFamily="34" charset="0"/>
                        </a:rPr>
                        <a:t>REVERSEMENTS DE FISCALITE</a:t>
                      </a:r>
                    </a:p>
                  </a:txBody>
                  <a:tcPr marL="36000" marR="3600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970270748"/>
                  </a:ext>
                </a:extLst>
              </a:tr>
              <a:tr h="173207">
                <a:tc>
                  <a:txBody>
                    <a:bodyPr/>
                    <a:lstStyle/>
                    <a:p>
                      <a:pPr algn="l" fontAlgn="b"/>
                      <a:r>
                        <a:rPr lang="fr-FR" sz="900" b="1" i="0" u="none" strike="noStrike">
                          <a:solidFill>
                            <a:srgbClr val="F8F8F8"/>
                          </a:solidFill>
                          <a:effectLst/>
                          <a:latin typeface="Arial" panose="020B0604020202020204" pitchFamily="34" charset="0"/>
                        </a:rPr>
                        <a:t>en k€</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l-GR" sz="900" b="1" i="0" u="none" strike="noStrike">
                          <a:solidFill>
                            <a:srgbClr val="F8F8F8"/>
                          </a:solidFill>
                          <a:effectLst/>
                          <a:latin typeface="Arial" panose="020B0604020202020204" pitchFamily="34" charset="0"/>
                        </a:rPr>
                        <a:t>Δ</a:t>
                      </a:r>
                      <a:r>
                        <a:rPr lang="fr-FR" sz="900" b="1" i="0" u="none" strike="noStrike">
                          <a:solidFill>
                            <a:srgbClr val="F8F8F8"/>
                          </a:solidFill>
                          <a:effectLst/>
                          <a:latin typeface="Arial" panose="020B0604020202020204" pitchFamily="34" charset="0"/>
                        </a:rPr>
                        <a:t>moy</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2019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2025</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67131347"/>
                  </a:ext>
                </a:extLst>
              </a:tr>
              <a:tr h="173207">
                <a:tc>
                  <a:txBody>
                    <a:bodyPr/>
                    <a:lstStyle/>
                    <a:p>
                      <a:pPr algn="l" fontAlgn="b"/>
                      <a:r>
                        <a:rPr lang="fr-FR" sz="900" b="0" i="0" u="none" strike="noStrike">
                          <a:solidFill>
                            <a:srgbClr val="000000"/>
                          </a:solidFill>
                          <a:effectLst/>
                          <a:latin typeface="Arial" panose="020B0604020202020204" pitchFamily="34" charset="0"/>
                        </a:rPr>
                        <a:t>Attribution de compensation</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900" b="0" i="0"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387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388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395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375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375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397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900" b="0" i="0" u="none" strike="noStrike">
                          <a:solidFill>
                            <a:srgbClr val="000000"/>
                          </a:solidFill>
                          <a:effectLst/>
                          <a:latin typeface="Arial" panose="020B0604020202020204" pitchFamily="34" charset="0"/>
                        </a:rPr>
                        <a:t>400</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50956569"/>
                  </a:ext>
                </a:extLst>
              </a:tr>
              <a:tr h="173207">
                <a:tc>
                  <a:txBody>
                    <a:bodyPr/>
                    <a:lstStyle/>
                    <a:p>
                      <a:pPr algn="r" fontAlgn="b"/>
                      <a:r>
                        <a:rPr lang="fr-FR" sz="900" b="0" i="1" u="none" strike="noStrike">
                          <a:solidFill>
                            <a:srgbClr val="000000"/>
                          </a:solidFill>
                          <a:effectLst/>
                          <a:latin typeface="Arial" panose="020B0604020202020204" pitchFamily="34" charset="0"/>
                        </a:rPr>
                        <a:t> </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+0,5%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+0,1%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-4,9%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+5,8%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+0,8%</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3995237"/>
                  </a:ext>
                </a:extLst>
              </a:tr>
              <a:tr h="173207">
                <a:tc>
                  <a:txBody>
                    <a:bodyPr/>
                    <a:lstStyle/>
                    <a:p>
                      <a:pPr algn="l" fontAlgn="b"/>
                      <a:r>
                        <a:rPr lang="fr-FR" sz="900" b="1" i="0" u="none" strike="noStrike">
                          <a:solidFill>
                            <a:srgbClr val="000000"/>
                          </a:solidFill>
                          <a:effectLst/>
                          <a:latin typeface="Arial" panose="020B0604020202020204" pitchFamily="34" charset="0"/>
                        </a:rPr>
                        <a:t>Reversements de fiscalité</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387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388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395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375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375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397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900" b="1" i="0" u="none" strike="noStrike" dirty="0">
                          <a:solidFill>
                            <a:srgbClr val="000000"/>
                          </a:solidFill>
                          <a:effectLst/>
                          <a:latin typeface="Arial" panose="020B0604020202020204" pitchFamily="34" charset="0"/>
                        </a:rPr>
                        <a:t>400</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3958288331"/>
                  </a:ext>
                </a:extLst>
              </a:tr>
              <a:tr h="181867">
                <a:tc>
                  <a:txBody>
                    <a:bodyPr/>
                    <a:lstStyle/>
                    <a:p>
                      <a:pPr algn="r" fontAlgn="b"/>
                      <a:r>
                        <a:rPr lang="fr-FR" sz="900" b="0" i="1" u="none" strike="noStrike">
                          <a:solidFill>
                            <a:srgbClr val="000000"/>
                          </a:solidFill>
                          <a:effectLst/>
                          <a:latin typeface="Arial" panose="020B0604020202020204" pitchFamily="34" charset="0"/>
                        </a:rPr>
                        <a:t>Evolution</a:t>
                      </a:r>
                    </a:p>
                  </a:txBody>
                  <a:tcPr marL="36000" marR="3600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+0,5%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 </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+0,1%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+1,8%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-4,9%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a:solidFill>
                            <a:srgbClr val="000000"/>
                          </a:solidFill>
                          <a:effectLst/>
                          <a:latin typeface="Arial" panose="020B0604020202020204" pitchFamily="34" charset="0"/>
                        </a:rPr>
                        <a:t>+5,8%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0" i="1" u="none" strike="noStrike" dirty="0">
                          <a:solidFill>
                            <a:srgbClr val="000000"/>
                          </a:solidFill>
                          <a:effectLst/>
                          <a:latin typeface="Arial" panose="020B0604020202020204" pitchFamily="34" charset="0"/>
                        </a:rPr>
                        <a:t>+0,8%</a:t>
                      </a:r>
                    </a:p>
                  </a:txBody>
                  <a:tcPr marL="36000" marR="3600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4230758719"/>
                  </a:ext>
                </a:extLst>
              </a:tr>
            </a:tbl>
          </a:graphicData>
        </a:graphic>
      </p:graphicFrame>
    </p:spTree>
    <p:extLst>
      <p:ext uri="{BB962C8B-B14F-4D97-AF65-F5344CB8AC3E}">
        <p14:creationId xmlns:p14="http://schemas.microsoft.com/office/powerpoint/2010/main" val="2700806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10</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sz="1600" dirty="0"/>
              <a:t>L’évolution des autres produits</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6" name="Espace réservé du texte 5">
            <a:extLst>
              <a:ext uri="{FF2B5EF4-FFF2-40B4-BE49-F238E27FC236}">
                <a16:creationId xmlns:a16="http://schemas.microsoft.com/office/drawing/2014/main" id="{A5DDBC73-EF01-4C75-B4AB-BE836A1F2569}"/>
              </a:ext>
            </a:extLst>
          </p:cNvPr>
          <p:cNvSpPr>
            <a:spLocks noGrp="1"/>
          </p:cNvSpPr>
          <p:nvPr>
            <p:ph type="body" sz="quarter" idx="15"/>
          </p:nvPr>
        </p:nvSpPr>
        <p:spPr>
          <a:xfrm>
            <a:off x="320060" y="3847749"/>
            <a:ext cx="7939993" cy="469779"/>
          </a:xfrm>
          <a:solidFill>
            <a:schemeClr val="accent4">
              <a:lumMod val="20000"/>
              <a:lumOff val="80000"/>
            </a:schemeClr>
          </a:solidFill>
        </p:spPr>
        <p:txBody>
          <a:bodyPr/>
          <a:lstStyle/>
          <a:p>
            <a:pPr algn="just"/>
            <a:r>
              <a:rPr lang="fr-FR" sz="1200" dirty="0"/>
              <a:t>Les autres produits sont principalement composés des revenus des immeubles. Les revenus des immeubles connaissent une dynamique soutenue sur la période, ils ont été multipliés par 3 sur la période analysée.</a:t>
            </a:r>
          </a:p>
        </p:txBody>
      </p:sp>
      <p:graphicFrame>
        <p:nvGraphicFramePr>
          <p:cNvPr id="5" name="Tableau 4">
            <a:extLst>
              <a:ext uri="{FF2B5EF4-FFF2-40B4-BE49-F238E27FC236}">
                <a16:creationId xmlns:a16="http://schemas.microsoft.com/office/drawing/2014/main" id="{F1F9084E-3EC3-41E1-B493-01C513156196}"/>
              </a:ext>
            </a:extLst>
          </p:cNvPr>
          <p:cNvGraphicFramePr>
            <a:graphicFrameLocks noGrp="1"/>
          </p:cNvGraphicFramePr>
          <p:nvPr>
            <p:extLst>
              <p:ext uri="{D42A27DB-BD31-4B8C-83A1-F6EECF244321}">
                <p14:modId xmlns:p14="http://schemas.microsoft.com/office/powerpoint/2010/main" val="1828205202"/>
              </p:ext>
            </p:extLst>
          </p:nvPr>
        </p:nvGraphicFramePr>
        <p:xfrm>
          <a:off x="323528" y="1264869"/>
          <a:ext cx="7886701" cy="2087144"/>
        </p:xfrm>
        <a:graphic>
          <a:graphicData uri="http://schemas.openxmlformats.org/drawingml/2006/table">
            <a:tbl>
              <a:tblPr/>
              <a:tblGrid>
                <a:gridCol w="2719153">
                  <a:extLst>
                    <a:ext uri="{9D8B030D-6E8A-4147-A177-3AD203B41FA5}">
                      <a16:colId xmlns:a16="http://schemas.microsoft.com/office/drawing/2014/main" val="3790202627"/>
                    </a:ext>
                  </a:extLst>
                </a:gridCol>
                <a:gridCol w="587614">
                  <a:extLst>
                    <a:ext uri="{9D8B030D-6E8A-4147-A177-3AD203B41FA5}">
                      <a16:colId xmlns:a16="http://schemas.microsoft.com/office/drawing/2014/main" val="666871998"/>
                    </a:ext>
                  </a:extLst>
                </a:gridCol>
                <a:gridCol w="648104">
                  <a:extLst>
                    <a:ext uri="{9D8B030D-6E8A-4147-A177-3AD203B41FA5}">
                      <a16:colId xmlns:a16="http://schemas.microsoft.com/office/drawing/2014/main" val="3484598308"/>
                    </a:ext>
                  </a:extLst>
                </a:gridCol>
                <a:gridCol w="648104">
                  <a:extLst>
                    <a:ext uri="{9D8B030D-6E8A-4147-A177-3AD203B41FA5}">
                      <a16:colId xmlns:a16="http://schemas.microsoft.com/office/drawing/2014/main" val="2772887649"/>
                    </a:ext>
                  </a:extLst>
                </a:gridCol>
                <a:gridCol w="648104">
                  <a:extLst>
                    <a:ext uri="{9D8B030D-6E8A-4147-A177-3AD203B41FA5}">
                      <a16:colId xmlns:a16="http://schemas.microsoft.com/office/drawing/2014/main" val="1203436851"/>
                    </a:ext>
                  </a:extLst>
                </a:gridCol>
                <a:gridCol w="648104">
                  <a:extLst>
                    <a:ext uri="{9D8B030D-6E8A-4147-A177-3AD203B41FA5}">
                      <a16:colId xmlns:a16="http://schemas.microsoft.com/office/drawing/2014/main" val="351776304"/>
                    </a:ext>
                  </a:extLst>
                </a:gridCol>
                <a:gridCol w="648104">
                  <a:extLst>
                    <a:ext uri="{9D8B030D-6E8A-4147-A177-3AD203B41FA5}">
                      <a16:colId xmlns:a16="http://schemas.microsoft.com/office/drawing/2014/main" val="3454410877"/>
                    </a:ext>
                  </a:extLst>
                </a:gridCol>
                <a:gridCol w="648104">
                  <a:extLst>
                    <a:ext uri="{9D8B030D-6E8A-4147-A177-3AD203B41FA5}">
                      <a16:colId xmlns:a16="http://schemas.microsoft.com/office/drawing/2014/main" val="3759623471"/>
                    </a:ext>
                  </a:extLst>
                </a:gridCol>
                <a:gridCol w="691310">
                  <a:extLst>
                    <a:ext uri="{9D8B030D-6E8A-4147-A177-3AD203B41FA5}">
                      <a16:colId xmlns:a16="http://schemas.microsoft.com/office/drawing/2014/main" val="4257995258"/>
                    </a:ext>
                  </a:extLst>
                </a:gridCol>
              </a:tblGrid>
              <a:tr h="173207">
                <a:tc gridSpan="9">
                  <a:txBody>
                    <a:bodyPr/>
                    <a:lstStyle/>
                    <a:p>
                      <a:pPr algn="ctr" fontAlgn="b"/>
                      <a:r>
                        <a:rPr lang="fr-FR" sz="800" b="1" i="0" u="none" strike="noStrike">
                          <a:solidFill>
                            <a:srgbClr val="F8F8F8"/>
                          </a:solidFill>
                          <a:effectLst/>
                          <a:latin typeface="Arial" panose="020B0604020202020204" pitchFamily="34" charset="0"/>
                        </a:rPr>
                        <a:t>AUTRES PRODUITS</a:t>
                      </a:r>
                    </a:p>
                  </a:txBody>
                  <a:tcPr marL="36000" marR="3600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553035709"/>
                  </a:ext>
                </a:extLst>
              </a:tr>
              <a:tr h="173207">
                <a:tc>
                  <a:txBody>
                    <a:bodyPr/>
                    <a:lstStyle/>
                    <a:p>
                      <a:pPr algn="l" fontAlgn="b"/>
                      <a:r>
                        <a:rPr lang="fr-FR" sz="800" b="1" i="0" u="none" strike="noStrike">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el-GR" sz="800" b="1" i="0" u="none" strike="noStrike">
                          <a:solidFill>
                            <a:srgbClr val="F8F8F8"/>
                          </a:solidFill>
                          <a:effectLst/>
                          <a:latin typeface="Arial" panose="020B0604020202020204" pitchFamily="34" charset="0"/>
                        </a:rPr>
                        <a:t>Δ</a:t>
                      </a:r>
                      <a:r>
                        <a:rPr lang="fr-FR" sz="800" b="1" i="0" u="none" strike="noStrike">
                          <a:solidFill>
                            <a:srgbClr val="F8F8F8"/>
                          </a:solidFill>
                          <a:effectLst/>
                          <a:latin typeface="Arial" panose="020B0604020202020204" pitchFamily="34" charset="0"/>
                        </a:rPr>
                        <a:t>moy</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800" b="1" i="0" u="none" strike="noStrike">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8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8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8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8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8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8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699894977"/>
                  </a:ext>
                </a:extLst>
              </a:tr>
              <a:tr h="173207">
                <a:tc>
                  <a:txBody>
                    <a:bodyPr/>
                    <a:lstStyle/>
                    <a:p>
                      <a:pPr algn="l" fontAlgn="b"/>
                      <a:r>
                        <a:rPr lang="fr-FR" sz="800" b="0" i="0" u="none" strike="noStrike">
                          <a:solidFill>
                            <a:srgbClr val="000000"/>
                          </a:solidFill>
                          <a:effectLst/>
                          <a:latin typeface="Arial" panose="020B0604020202020204" pitchFamily="34" charset="0"/>
                        </a:rPr>
                        <a:t>Revenus des immeubles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40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41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128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140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135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44707631"/>
                  </a:ext>
                </a:extLst>
              </a:tr>
              <a:tr h="173207">
                <a:tc>
                  <a:txBody>
                    <a:bodyPr/>
                    <a:lstStyle/>
                    <a:p>
                      <a:pPr algn="r" fontAlgn="b"/>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+22,4%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+9,2%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-6,7%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+197,4%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+5,0%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+9,4%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3777111"/>
                  </a:ext>
                </a:extLst>
              </a:tr>
              <a:tr h="173207">
                <a:tc>
                  <a:txBody>
                    <a:bodyPr/>
                    <a:lstStyle/>
                    <a:p>
                      <a:pPr algn="l" fontAlgn="b"/>
                      <a:r>
                        <a:rPr lang="fr-FR" sz="800" b="0" i="0" u="none" strike="noStrike">
                          <a:solidFill>
                            <a:srgbClr val="000000"/>
                          </a:solidFill>
                          <a:effectLst/>
                          <a:latin typeface="Arial" panose="020B0604020202020204" pitchFamily="34" charset="0"/>
                        </a:rPr>
                        <a:t>Autres produits divers de gestion courante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81853014"/>
                  </a:ext>
                </a:extLst>
              </a:tr>
              <a:tr h="173207">
                <a:tc>
                  <a:txBody>
                    <a:bodyPr/>
                    <a:lstStyle/>
                    <a:p>
                      <a:pPr algn="r" fontAlgn="b"/>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+148,9%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+55,4%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+10436,4%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+7017,7%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-91,7%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-75,8%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3579356"/>
                  </a:ext>
                </a:extLst>
              </a:tr>
              <a:tr h="173207">
                <a:tc>
                  <a:txBody>
                    <a:bodyPr/>
                    <a:lstStyle/>
                    <a:p>
                      <a:pPr algn="l" fontAlgn="b"/>
                      <a:r>
                        <a:rPr lang="fr-FR" sz="800" b="0" i="0" u="none" strike="noStrike">
                          <a:solidFill>
                            <a:srgbClr val="000000"/>
                          </a:solidFill>
                          <a:effectLst/>
                          <a:latin typeface="Arial" panose="020B0604020202020204" pitchFamily="34" charset="0"/>
                        </a:rPr>
                        <a:t>Autres produits exceptionnels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88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53302147"/>
                  </a:ext>
                </a:extLst>
              </a:tr>
              <a:tr h="173207">
                <a:tc>
                  <a:txBody>
                    <a:bodyPr/>
                    <a:lstStyle/>
                    <a:p>
                      <a:pPr algn="r" fontAlgn="b"/>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+173,8%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+468,2%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3148877"/>
                  </a:ext>
                </a:extLst>
              </a:tr>
              <a:tr h="173207">
                <a:tc>
                  <a:txBody>
                    <a:bodyPr/>
                    <a:lstStyle/>
                    <a:p>
                      <a:pPr algn="l" fontAlgn="b"/>
                      <a:r>
                        <a:rPr lang="fr-FR" sz="800" b="0" i="0" u="none" strike="noStrike">
                          <a:solidFill>
                            <a:srgbClr val="000000"/>
                          </a:solidFill>
                          <a:effectLst/>
                          <a:latin typeface="Arial" panose="020B0604020202020204" pitchFamily="34" charset="0"/>
                        </a:rPr>
                        <a:t>Mandats annulés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32874718"/>
                  </a:ext>
                </a:extLst>
              </a:tr>
              <a:tr h="173207">
                <a:tc>
                  <a:txBody>
                    <a:bodyPr/>
                    <a:lstStyle/>
                    <a:p>
                      <a:pPr algn="r" fontAlgn="b"/>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+0,4%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-20,4%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+1610,6%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-98,4%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+256,4%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-48,6%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fr-FR" sz="800" b="0" i="1" u="none" strike="noStrike">
                          <a:solidFill>
                            <a:srgbClr val="000000"/>
                          </a:solidFill>
                          <a:effectLst/>
                          <a:latin typeface="Arial" panose="020B0604020202020204" pitchFamily="34" charset="0"/>
                        </a:rPr>
                        <a:t>+153,7%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0476959"/>
                  </a:ext>
                </a:extLst>
              </a:tr>
              <a:tr h="173207">
                <a:tc>
                  <a:txBody>
                    <a:bodyPr/>
                    <a:lstStyle/>
                    <a:p>
                      <a:pPr algn="l" fontAlgn="b"/>
                      <a:r>
                        <a:rPr lang="fr-FR" sz="800" b="1" i="0" u="none" strike="noStrike">
                          <a:solidFill>
                            <a:srgbClr val="000000"/>
                          </a:solidFill>
                          <a:effectLst/>
                          <a:latin typeface="Arial" panose="020B0604020202020204" pitchFamily="34" charset="0"/>
                        </a:rPr>
                        <a:t>Autres produits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80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800" b="1" i="0" u="none" strike="noStrike">
                          <a:solidFill>
                            <a:srgbClr val="000000"/>
                          </a:solidFill>
                          <a:effectLst/>
                          <a:latin typeface="Arial" panose="020B0604020202020204" pitchFamily="34" charset="0"/>
                        </a:rPr>
                        <a:t>47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800" b="1" i="0" u="none" strike="noStrike">
                          <a:solidFill>
                            <a:srgbClr val="000000"/>
                          </a:solidFill>
                          <a:effectLst/>
                          <a:latin typeface="Arial" panose="020B0604020202020204" pitchFamily="34" charset="0"/>
                        </a:rPr>
                        <a:t>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800" b="1" i="0" u="none" strike="noStrike">
                          <a:solidFill>
                            <a:srgbClr val="000000"/>
                          </a:solidFill>
                          <a:effectLst/>
                          <a:latin typeface="Arial" panose="020B0604020202020204" pitchFamily="34" charset="0"/>
                        </a:rPr>
                        <a:t>139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800" b="1" i="0" u="none" strike="noStrike">
                          <a:solidFill>
                            <a:srgbClr val="000000"/>
                          </a:solidFill>
                          <a:effectLst/>
                          <a:latin typeface="Arial" panose="020B0604020202020204" pitchFamily="34" charset="0"/>
                        </a:rPr>
                        <a:t>123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800" b="1" i="0" u="none" strike="noStrike">
                          <a:solidFill>
                            <a:srgbClr val="000000"/>
                          </a:solidFill>
                          <a:effectLst/>
                          <a:latin typeface="Arial" panose="020B0604020202020204" pitchFamily="34" charset="0"/>
                        </a:rPr>
                        <a:t>145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800" b="1" i="0" u="none" strike="noStrike">
                          <a:solidFill>
                            <a:srgbClr val="000000"/>
                          </a:solidFill>
                          <a:effectLst/>
                          <a:latin typeface="Arial" panose="020B0604020202020204" pitchFamily="34" charset="0"/>
                        </a:rPr>
                        <a:t>142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b"/>
                      <a:r>
                        <a:rPr lang="fr-FR" sz="800" b="1" i="0" u="none" strike="noStrike">
                          <a:solidFill>
                            <a:srgbClr val="000000"/>
                          </a:solidFill>
                          <a:effectLst/>
                          <a:latin typeface="Arial" panose="020B0604020202020204" pitchFamily="34" charset="0"/>
                        </a:rPr>
                        <a:t>137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1818010884"/>
                  </a:ext>
                </a:extLst>
              </a:tr>
              <a:tr h="181867">
                <a:tc>
                  <a:txBody>
                    <a:bodyPr/>
                    <a:lstStyle/>
                    <a:p>
                      <a:pPr algn="r" fontAlgn="b"/>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800" b="0" i="1" u="none" strike="noStrike">
                          <a:solidFill>
                            <a:srgbClr val="000000"/>
                          </a:solidFill>
                          <a:effectLst/>
                          <a:latin typeface="Arial" panose="020B0604020202020204" pitchFamily="34" charset="0"/>
                        </a:rPr>
                        <a:t>+19,6%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800" b="0" i="1" u="none" strike="noStrike">
                          <a:solidFill>
                            <a:srgbClr val="000000"/>
                          </a:solidFill>
                          <a:effectLst/>
                          <a:latin typeface="Arial" panose="020B0604020202020204" pitchFamily="34" charset="0"/>
                        </a:rPr>
                        <a:t>+28,6%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800" b="0" i="1" u="none" strike="noStrike">
                          <a:solidFill>
                            <a:srgbClr val="000000"/>
                          </a:solidFill>
                          <a:effectLst/>
                          <a:latin typeface="Arial" panose="020B0604020202020204" pitchFamily="34" charset="0"/>
                        </a:rPr>
                        <a:t>+131,3%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800" b="0" i="1" u="none" strike="noStrike">
                          <a:solidFill>
                            <a:srgbClr val="000000"/>
                          </a:solidFill>
                          <a:effectLst/>
                          <a:latin typeface="Arial" panose="020B0604020202020204" pitchFamily="34" charset="0"/>
                        </a:rPr>
                        <a:t>-11,8%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800" b="0" i="1" u="none" strike="noStrike">
                          <a:solidFill>
                            <a:srgbClr val="000000"/>
                          </a:solidFill>
                          <a:effectLst/>
                          <a:latin typeface="Arial" panose="020B0604020202020204" pitchFamily="34" charset="0"/>
                        </a:rPr>
                        <a:t>+18,6%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800" b="0" i="1" u="none" strike="noStrike">
                          <a:solidFill>
                            <a:srgbClr val="000000"/>
                          </a:solidFill>
                          <a:effectLst/>
                          <a:latin typeface="Arial" panose="020B0604020202020204" pitchFamily="34" charset="0"/>
                        </a:rPr>
                        <a:t>-2,3%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800" b="0" i="1" u="none" strike="noStrike" dirty="0">
                          <a:solidFill>
                            <a:srgbClr val="000000"/>
                          </a:solidFill>
                          <a:effectLst/>
                          <a:latin typeface="Arial" panose="020B0604020202020204" pitchFamily="34" charset="0"/>
                        </a:rPr>
                        <a:t>-3,8%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082030117"/>
                  </a:ext>
                </a:extLst>
              </a:tr>
            </a:tbl>
          </a:graphicData>
        </a:graphic>
      </p:graphicFrame>
    </p:spTree>
    <p:extLst>
      <p:ext uri="{BB962C8B-B14F-4D97-AF65-F5344CB8AC3E}">
        <p14:creationId xmlns:p14="http://schemas.microsoft.com/office/powerpoint/2010/main" val="3187605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11</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L’évolution des dépenses réelles de fonctionnement</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6" name="ZoneTexte 5">
            <a:extLst>
              <a:ext uri="{FF2B5EF4-FFF2-40B4-BE49-F238E27FC236}">
                <a16:creationId xmlns:a16="http://schemas.microsoft.com/office/drawing/2014/main" id="{FF00F16A-2207-4C4F-8C38-C3023F7A6959}"/>
              </a:ext>
            </a:extLst>
          </p:cNvPr>
          <p:cNvSpPr txBox="1"/>
          <p:nvPr/>
        </p:nvSpPr>
        <p:spPr>
          <a:xfrm>
            <a:off x="4004696" y="2533858"/>
            <a:ext cx="5013107" cy="2462213"/>
          </a:xfrm>
          <a:prstGeom prst="rect">
            <a:avLst/>
          </a:prstGeom>
          <a:solidFill>
            <a:schemeClr val="accent4">
              <a:lumMod val="20000"/>
              <a:lumOff val="80000"/>
            </a:schemeClr>
          </a:solidFill>
        </p:spPr>
        <p:txBody>
          <a:bodyPr wrap="square" rtlCol="0">
            <a:spAutoFit/>
          </a:bodyPr>
          <a:lstStyle/>
          <a:p>
            <a:pPr algn="just"/>
            <a:r>
              <a:rPr lang="fr-FR" sz="1100" dirty="0"/>
              <a:t>Les dépenses réelles de fonctionnement ont augmenté de 11,2 % en moyenne par an, soit une hausse de +1 864 k€ sur la période.</a:t>
            </a:r>
          </a:p>
          <a:p>
            <a:pPr algn="just"/>
            <a:endParaRPr lang="fr-FR" sz="1100" dirty="0"/>
          </a:p>
          <a:p>
            <a:pPr algn="just"/>
            <a:r>
              <a:rPr lang="fr-FR" sz="1100" dirty="0"/>
              <a:t>Les charges de personnel représentent près de 40 % des dépenses réelles de fonctionnement et contribuent à hauteur de 36,7 % à la hausse constatée. Le dynamisme des charges à caractère général explique également une part significative de cette évolution (28,7 %). Enfin, les autres charges de gestion courante ont progressé de +434 k€, soit 23 % de la hausse globale des dépenses réelles de fonctionnement.</a:t>
            </a:r>
          </a:p>
          <a:p>
            <a:pPr algn="just"/>
            <a:endParaRPr lang="fr-FR" sz="1100" dirty="0"/>
          </a:p>
          <a:p>
            <a:pPr algn="just"/>
            <a:r>
              <a:rPr lang="fr-FR" sz="1100" dirty="0"/>
              <a:t>Pour rappel, les recettes réelles de fonctionnement ont enregistré une progression de +1,175 M€ entre 2019 et 2025. Ainsi, la croissance des dépenses a été plus rapide que celle des recettes, conduisant à un effet de ciseau sur la section de fonctionnement.</a:t>
            </a:r>
          </a:p>
        </p:txBody>
      </p:sp>
      <p:graphicFrame>
        <p:nvGraphicFramePr>
          <p:cNvPr id="8" name="Tableau 7">
            <a:extLst>
              <a:ext uri="{FF2B5EF4-FFF2-40B4-BE49-F238E27FC236}">
                <a16:creationId xmlns:a16="http://schemas.microsoft.com/office/drawing/2014/main" id="{D1B2109C-E954-491F-A635-A72DB159B3C8}"/>
              </a:ext>
            </a:extLst>
          </p:cNvPr>
          <p:cNvGraphicFramePr>
            <a:graphicFrameLocks noGrp="1"/>
          </p:cNvGraphicFramePr>
          <p:nvPr>
            <p:extLst>
              <p:ext uri="{D42A27DB-BD31-4B8C-83A1-F6EECF244321}">
                <p14:modId xmlns:p14="http://schemas.microsoft.com/office/powerpoint/2010/main" val="303837328"/>
              </p:ext>
            </p:extLst>
          </p:nvPr>
        </p:nvGraphicFramePr>
        <p:xfrm>
          <a:off x="140436" y="1050875"/>
          <a:ext cx="8586027" cy="1380744"/>
        </p:xfrm>
        <a:graphic>
          <a:graphicData uri="http://schemas.openxmlformats.org/drawingml/2006/table">
            <a:tbl>
              <a:tblPr/>
              <a:tblGrid>
                <a:gridCol w="2988000">
                  <a:extLst>
                    <a:ext uri="{9D8B030D-6E8A-4147-A177-3AD203B41FA5}">
                      <a16:colId xmlns:a16="http://schemas.microsoft.com/office/drawing/2014/main" val="2368875006"/>
                    </a:ext>
                  </a:extLst>
                </a:gridCol>
                <a:gridCol w="828000">
                  <a:extLst>
                    <a:ext uri="{9D8B030D-6E8A-4147-A177-3AD203B41FA5}">
                      <a16:colId xmlns:a16="http://schemas.microsoft.com/office/drawing/2014/main" val="1738415473"/>
                    </a:ext>
                  </a:extLst>
                </a:gridCol>
                <a:gridCol w="544051">
                  <a:extLst>
                    <a:ext uri="{9D8B030D-6E8A-4147-A177-3AD203B41FA5}">
                      <a16:colId xmlns:a16="http://schemas.microsoft.com/office/drawing/2014/main" val="440072627"/>
                    </a:ext>
                  </a:extLst>
                </a:gridCol>
                <a:gridCol w="544051">
                  <a:extLst>
                    <a:ext uri="{9D8B030D-6E8A-4147-A177-3AD203B41FA5}">
                      <a16:colId xmlns:a16="http://schemas.microsoft.com/office/drawing/2014/main" val="3477934808"/>
                    </a:ext>
                  </a:extLst>
                </a:gridCol>
                <a:gridCol w="544051">
                  <a:extLst>
                    <a:ext uri="{9D8B030D-6E8A-4147-A177-3AD203B41FA5}">
                      <a16:colId xmlns:a16="http://schemas.microsoft.com/office/drawing/2014/main" val="16516403"/>
                    </a:ext>
                  </a:extLst>
                </a:gridCol>
                <a:gridCol w="544051">
                  <a:extLst>
                    <a:ext uri="{9D8B030D-6E8A-4147-A177-3AD203B41FA5}">
                      <a16:colId xmlns:a16="http://schemas.microsoft.com/office/drawing/2014/main" val="3904622199"/>
                    </a:ext>
                  </a:extLst>
                </a:gridCol>
                <a:gridCol w="544051">
                  <a:extLst>
                    <a:ext uri="{9D8B030D-6E8A-4147-A177-3AD203B41FA5}">
                      <a16:colId xmlns:a16="http://schemas.microsoft.com/office/drawing/2014/main" val="3739978885"/>
                    </a:ext>
                  </a:extLst>
                </a:gridCol>
                <a:gridCol w="544051">
                  <a:extLst>
                    <a:ext uri="{9D8B030D-6E8A-4147-A177-3AD203B41FA5}">
                      <a16:colId xmlns:a16="http://schemas.microsoft.com/office/drawing/2014/main" val="1712439825"/>
                    </a:ext>
                  </a:extLst>
                </a:gridCol>
                <a:gridCol w="580321">
                  <a:extLst>
                    <a:ext uri="{9D8B030D-6E8A-4147-A177-3AD203B41FA5}">
                      <a16:colId xmlns:a16="http://schemas.microsoft.com/office/drawing/2014/main" val="66992609"/>
                    </a:ext>
                  </a:extLst>
                </a:gridCol>
                <a:gridCol w="97400">
                  <a:extLst>
                    <a:ext uri="{9D8B030D-6E8A-4147-A177-3AD203B41FA5}">
                      <a16:colId xmlns:a16="http://schemas.microsoft.com/office/drawing/2014/main" val="1332878403"/>
                    </a:ext>
                  </a:extLst>
                </a:gridCol>
                <a:gridCol w="828000">
                  <a:extLst>
                    <a:ext uri="{9D8B030D-6E8A-4147-A177-3AD203B41FA5}">
                      <a16:colId xmlns:a16="http://schemas.microsoft.com/office/drawing/2014/main" val="1009342054"/>
                    </a:ext>
                  </a:extLst>
                </a:gridCol>
              </a:tblGrid>
              <a:tr h="242032">
                <a:tc>
                  <a:txBody>
                    <a:bodyPr/>
                    <a:lstStyle/>
                    <a:p>
                      <a:pPr algn="l" fontAlgn="ctr"/>
                      <a:r>
                        <a:rPr lang="fr-FR" sz="90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900" b="1" i="0" u="none" strike="noStrike" dirty="0">
                          <a:solidFill>
                            <a:srgbClr val="F8F8F8"/>
                          </a:solidFill>
                          <a:effectLst/>
                          <a:latin typeface="Arial" panose="020B0604020202020204" pitchFamily="34" charset="0"/>
                        </a:rPr>
                        <a:t>Δ</a:t>
                      </a:r>
                      <a:r>
                        <a:rPr lang="fr-FR" sz="900" b="1" i="0" u="none" strike="noStrike" dirty="0" err="1">
                          <a:solidFill>
                            <a:srgbClr val="F8F8F8"/>
                          </a:solidFill>
                          <a:effectLst/>
                          <a:latin typeface="Arial" panose="020B0604020202020204" pitchFamily="34" charset="0"/>
                        </a:rPr>
                        <a:t>moy</a:t>
                      </a:r>
                      <a:endParaRPr lang="fr-FR" sz="900" b="1" i="0" u="none" strike="noStrike" dirty="0">
                        <a:solidFill>
                          <a:srgbClr val="F8F8F8"/>
                        </a:solidFill>
                        <a:effectLst/>
                        <a:latin typeface="Arial" panose="020B0604020202020204" pitchFamily="34" charset="0"/>
                      </a:endParaRP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ctr"/>
                      <a:endParaRPr lang="fr-FR" sz="90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fr-FR" sz="900" b="1" i="0" u="none" strike="noStrike" dirty="0">
                          <a:solidFill>
                            <a:srgbClr val="F8F8F8"/>
                          </a:solidFill>
                          <a:effectLst/>
                          <a:latin typeface="Arial" panose="020B0604020202020204" pitchFamily="34" charset="0"/>
                        </a:rPr>
                        <a:t>Ecart 2019-2025 en k€</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267166609"/>
                  </a:ext>
                </a:extLst>
              </a:tr>
              <a:tr h="138303">
                <a:tc>
                  <a:txBody>
                    <a:bodyPr/>
                    <a:lstStyle/>
                    <a:p>
                      <a:pPr algn="l" fontAlgn="ctr"/>
                      <a:r>
                        <a:rPr lang="fr-FR" sz="900" b="1" i="0" u="none" strike="noStrike" dirty="0">
                          <a:solidFill>
                            <a:srgbClr val="000000"/>
                          </a:solidFill>
                          <a:effectLst/>
                          <a:latin typeface="Arial" panose="020B0604020202020204" pitchFamily="34" charset="0"/>
                        </a:rPr>
                        <a:t>Charges de fonctionnement</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1" u="none" strike="noStrike">
                          <a:solidFill>
                            <a:srgbClr val="000000"/>
                          </a:solidFill>
                          <a:effectLst/>
                          <a:latin typeface="Arial" panose="020B0604020202020204" pitchFamily="34" charset="0"/>
                        </a:rPr>
                        <a:t>+11,2%</a:t>
                      </a:r>
                    </a:p>
                  </a:txBody>
                  <a:tcPr marL="36000" marR="3600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2 102</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2 190</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2 369</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3 090</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3 236</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3 814</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3 966</a:t>
                      </a:r>
                    </a:p>
                  </a:txBody>
                  <a:tcPr marL="36000" marR="36000" marT="0"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l" fontAlgn="ctr"/>
                      <a:endParaRPr lang="fr-FR" sz="900" b="0" i="0" u="none" strike="noStrike">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ctr"/>
                      <a:r>
                        <a:rPr lang="fr-FR" sz="900" b="1" i="0" u="none" strike="noStrike" dirty="0">
                          <a:solidFill>
                            <a:srgbClr val="000000"/>
                          </a:solidFill>
                          <a:effectLst/>
                          <a:latin typeface="Arial" panose="020B0604020202020204" pitchFamily="34" charset="0"/>
                        </a:rPr>
                        <a:t>1 864</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2978846379"/>
                  </a:ext>
                </a:extLst>
              </a:tr>
              <a:tr h="138303">
                <a:tc>
                  <a:txBody>
                    <a:bodyPr/>
                    <a:lstStyle/>
                    <a:p>
                      <a:pPr algn="l" fontAlgn="ctr"/>
                      <a:r>
                        <a:rPr lang="fr-FR" sz="900" b="0" i="0" u="none" strike="noStrike" dirty="0">
                          <a:solidFill>
                            <a:srgbClr val="000000"/>
                          </a:solidFill>
                          <a:effectLst/>
                          <a:latin typeface="Arial" panose="020B0604020202020204" pitchFamily="34" charset="0"/>
                        </a:rPr>
                        <a:t>Charges à caractère général</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1"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673</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649</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744</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1 081</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1 161</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1 233</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1 208</a:t>
                      </a:r>
                    </a:p>
                  </a:txBody>
                  <a:tcPr marL="36000" marR="36000" marT="0"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l" fontAlgn="ctr"/>
                      <a:endParaRPr lang="fr-FR" sz="900" b="0" i="0" u="none" strike="noStrike">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535</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982716650"/>
                  </a:ext>
                </a:extLst>
              </a:tr>
              <a:tr h="138303">
                <a:tc>
                  <a:txBody>
                    <a:bodyPr/>
                    <a:lstStyle/>
                    <a:p>
                      <a:pPr algn="l" fontAlgn="ctr"/>
                      <a:r>
                        <a:rPr lang="fr-FR" sz="900" b="0" i="0" u="none" strike="noStrike" dirty="0">
                          <a:solidFill>
                            <a:srgbClr val="000000"/>
                          </a:solidFill>
                          <a:effectLst/>
                          <a:latin typeface="Arial" panose="020B0604020202020204" pitchFamily="34" charset="0"/>
                        </a:rPr>
                        <a:t>Charges de personnel nettes des remboursements</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1" u="none" strike="noStrike">
                          <a:solidFill>
                            <a:srgbClr val="000000"/>
                          </a:solidFill>
                          <a:effectLst/>
                          <a:latin typeface="Arial" panose="020B0604020202020204" pitchFamily="34" charset="0"/>
                        </a:rPr>
                        <a:t>+11,2%</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768</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818</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939</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1 124</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1 210</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1 371</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1 453</a:t>
                      </a:r>
                    </a:p>
                  </a:txBody>
                  <a:tcPr marL="36000" marR="36000" marT="0"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l" fontAlgn="ctr"/>
                      <a:endParaRPr lang="fr-FR" sz="900" b="0" i="0" u="none" strike="noStrike">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685</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955982911"/>
                  </a:ext>
                </a:extLst>
              </a:tr>
              <a:tr h="138303">
                <a:tc>
                  <a:txBody>
                    <a:bodyPr/>
                    <a:lstStyle/>
                    <a:p>
                      <a:pPr algn="l" fontAlgn="ctr"/>
                      <a:r>
                        <a:rPr lang="fr-FR" sz="900" b="0" i="0" u="none" strike="noStrike">
                          <a:solidFill>
                            <a:srgbClr val="000000"/>
                          </a:solidFill>
                          <a:effectLst/>
                          <a:latin typeface="Arial" panose="020B0604020202020204" pitchFamily="34" charset="0"/>
                        </a:rPr>
                        <a:t>Autres charges de gestion courante</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1" u="none" strike="noStrike">
                          <a:solidFill>
                            <a:srgbClr val="000000"/>
                          </a:solidFill>
                          <a:effectLst/>
                          <a:latin typeface="Arial" panose="020B0604020202020204" pitchFamily="34" charset="0"/>
                        </a:rPr>
                        <a:t>+20,7%</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207</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220</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171</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192</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251</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789</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641</a:t>
                      </a:r>
                    </a:p>
                  </a:txBody>
                  <a:tcPr marL="36000" marR="36000" marT="0"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l" fontAlgn="ctr"/>
                      <a:endParaRPr lang="fr-FR" sz="90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434</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756996306"/>
                  </a:ext>
                </a:extLst>
              </a:tr>
              <a:tr h="138303">
                <a:tc>
                  <a:txBody>
                    <a:bodyPr/>
                    <a:lstStyle/>
                    <a:p>
                      <a:pPr algn="l" fontAlgn="ctr"/>
                      <a:r>
                        <a:rPr lang="fr-FR" sz="900" b="0" i="0" u="none" strike="noStrike">
                          <a:solidFill>
                            <a:srgbClr val="000000"/>
                          </a:solidFill>
                          <a:effectLst/>
                          <a:latin typeface="Arial" panose="020B0604020202020204" pitchFamily="34" charset="0"/>
                        </a:rPr>
                        <a:t>FNGIR</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1" u="none" strike="noStrike">
                          <a:solidFill>
                            <a:srgbClr val="000000"/>
                          </a:solidFill>
                          <a:effectLst/>
                          <a:latin typeface="Arial" panose="020B0604020202020204" pitchFamily="34" charset="0"/>
                        </a:rPr>
                        <a:t>+1,3%</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245</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286</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266</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266</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266</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266</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266</a:t>
                      </a:r>
                    </a:p>
                  </a:txBody>
                  <a:tcPr marL="36000" marR="36000" marT="0"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l" fontAlgn="ctr"/>
                      <a:endParaRPr lang="fr-FR" sz="900" b="0" i="0" u="none" strike="noStrike">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20</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598302345"/>
                  </a:ext>
                </a:extLst>
              </a:tr>
              <a:tr h="138303">
                <a:tc>
                  <a:txBody>
                    <a:bodyPr/>
                    <a:lstStyle/>
                    <a:p>
                      <a:pPr algn="l" fontAlgn="ctr"/>
                      <a:r>
                        <a:rPr lang="fr-FR" sz="900" b="0" i="0" u="none" strike="noStrike">
                          <a:solidFill>
                            <a:srgbClr val="000000"/>
                          </a:solidFill>
                          <a:effectLst/>
                          <a:latin typeface="Arial" panose="020B0604020202020204" pitchFamily="34" charset="0"/>
                        </a:rPr>
                        <a:t>Péréquation horizontale</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1" u="none" strike="noStrike">
                          <a:solidFill>
                            <a:srgbClr val="000000"/>
                          </a:solidFill>
                          <a:effectLst/>
                          <a:latin typeface="Arial" panose="020B0604020202020204" pitchFamily="34" charset="0"/>
                        </a:rPr>
                        <a:t>-2,4%</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85</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77</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67</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62</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66</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68</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74</a:t>
                      </a:r>
                    </a:p>
                  </a:txBody>
                  <a:tcPr marL="36000" marR="36000" marT="0"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l" fontAlgn="ctr"/>
                      <a:endParaRPr lang="fr-FR" sz="90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-12</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167910485"/>
                  </a:ext>
                </a:extLst>
              </a:tr>
              <a:tr h="138303">
                <a:tc>
                  <a:txBody>
                    <a:bodyPr/>
                    <a:lstStyle/>
                    <a:p>
                      <a:pPr algn="l" fontAlgn="ctr"/>
                      <a:r>
                        <a:rPr lang="fr-FR" sz="900" b="0" i="0" u="none" strike="noStrike">
                          <a:solidFill>
                            <a:srgbClr val="000000"/>
                          </a:solidFill>
                          <a:effectLst/>
                          <a:latin typeface="Arial" panose="020B0604020202020204" pitchFamily="34" charset="0"/>
                        </a:rPr>
                        <a:t>Autres dépenses</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1" u="none" strike="noStrike">
                          <a:solidFill>
                            <a:srgbClr val="000000"/>
                          </a:solidFill>
                          <a:effectLst/>
                          <a:latin typeface="Arial" panose="020B0604020202020204" pitchFamily="34" charset="0"/>
                        </a:rPr>
                        <a:t>+22,1%</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70</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66</a:t>
                      </a:r>
                    </a:p>
                  </a:txBody>
                  <a:tcPr marL="36000" marR="36000" marT="0" marB="0" anchor="ctr">
                    <a:lnL>
                      <a:noFill/>
                    </a:lnL>
                    <a:lnR>
                      <a:noFill/>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96</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251</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187</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a:t>
                      </a:r>
                    </a:p>
                  </a:txBody>
                  <a:tcPr marL="36000" marR="36000" marT="0" marB="0" anchor="ctr">
                    <a:lnL>
                      <a:noFill/>
                    </a:lnL>
                    <a:lnR>
                      <a:noFill/>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232</a:t>
                      </a:r>
                    </a:p>
                  </a:txBody>
                  <a:tcPr marL="36000" marR="36000" marT="0"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l" fontAlgn="ctr"/>
                      <a:endParaRPr lang="fr-FR" sz="900" b="0" i="0" u="none" strike="noStrike">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162</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219147217"/>
                  </a:ext>
                </a:extLst>
              </a:tr>
              <a:tr h="138303">
                <a:tc>
                  <a:txBody>
                    <a:bodyPr/>
                    <a:lstStyle/>
                    <a:p>
                      <a:pPr algn="l" fontAlgn="ctr"/>
                      <a:r>
                        <a:rPr lang="fr-FR" sz="900" b="0" i="0" u="none" strike="noStrike" dirty="0">
                          <a:solidFill>
                            <a:srgbClr val="000000"/>
                          </a:solidFill>
                          <a:effectLst/>
                          <a:latin typeface="Arial" panose="020B0604020202020204" pitchFamily="34" charset="0"/>
                        </a:rPr>
                        <a:t>Charges d'intérêts</a:t>
                      </a:r>
                    </a:p>
                  </a:txBody>
                  <a:tcPr marL="36000" marR="3600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+9,8%</a:t>
                      </a:r>
                    </a:p>
                  </a:txBody>
                  <a:tcPr marL="36000" marR="3600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fr-FR" sz="900" b="0" i="0" u="none" strike="noStrike">
                          <a:solidFill>
                            <a:srgbClr val="000000"/>
                          </a:solidFill>
                          <a:effectLst/>
                          <a:latin typeface="Arial" panose="020B0604020202020204" pitchFamily="34" charset="0"/>
                        </a:rPr>
                        <a:t>53</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fr-FR" sz="900" b="0" i="0" u="none" strike="noStrike">
                          <a:solidFill>
                            <a:srgbClr val="000000"/>
                          </a:solidFill>
                          <a:effectLst/>
                          <a:latin typeface="Arial" panose="020B0604020202020204" pitchFamily="34" charset="0"/>
                        </a:rPr>
                        <a:t>74</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fr-FR" sz="900" b="0" i="0" u="none" strike="noStrike">
                          <a:solidFill>
                            <a:srgbClr val="000000"/>
                          </a:solidFill>
                          <a:effectLst/>
                          <a:latin typeface="Arial" panose="020B0604020202020204" pitchFamily="34" charset="0"/>
                        </a:rPr>
                        <a:t>86</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fr-FR" sz="900" b="0" i="0" u="none" strike="noStrike" dirty="0">
                          <a:solidFill>
                            <a:srgbClr val="000000"/>
                          </a:solidFill>
                          <a:effectLst/>
                          <a:latin typeface="Arial" panose="020B0604020202020204" pitchFamily="34" charset="0"/>
                        </a:rPr>
                        <a:t>113</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fr-FR" sz="900" b="0" i="0" u="none" strike="noStrike" dirty="0">
                          <a:solidFill>
                            <a:srgbClr val="000000"/>
                          </a:solidFill>
                          <a:effectLst/>
                          <a:latin typeface="Arial" panose="020B0604020202020204" pitchFamily="34" charset="0"/>
                        </a:rPr>
                        <a:t>95</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fr-FR" sz="900" b="0" i="0" u="none" strike="noStrike" dirty="0">
                          <a:solidFill>
                            <a:srgbClr val="000000"/>
                          </a:solidFill>
                          <a:effectLst/>
                          <a:latin typeface="Arial" panose="020B0604020202020204" pitchFamily="34" charset="0"/>
                        </a:rPr>
                        <a:t>88</a:t>
                      </a:r>
                    </a:p>
                  </a:txBody>
                  <a:tcPr marL="36000" marR="3600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fr-FR" sz="900" b="0" i="0" u="none" strike="noStrike" dirty="0">
                          <a:solidFill>
                            <a:srgbClr val="000000"/>
                          </a:solidFill>
                          <a:effectLst/>
                          <a:latin typeface="Arial" panose="020B0604020202020204" pitchFamily="34" charset="0"/>
                        </a:rPr>
                        <a:t>93</a:t>
                      </a:r>
                    </a:p>
                  </a:txBody>
                  <a:tcPr marL="36000" marR="3600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endParaRPr lang="fr-FR" sz="90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40</a:t>
                      </a:r>
                    </a:p>
                  </a:txBody>
                  <a:tcPr marL="3600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733080"/>
                  </a:ext>
                </a:extLst>
              </a:tr>
            </a:tbl>
          </a:graphicData>
        </a:graphic>
      </p:graphicFrame>
      <p:pic>
        <p:nvPicPr>
          <p:cNvPr id="9" name="Image 8">
            <a:extLst>
              <a:ext uri="{FF2B5EF4-FFF2-40B4-BE49-F238E27FC236}">
                <a16:creationId xmlns:a16="http://schemas.microsoft.com/office/drawing/2014/main" id="{C88DBFC2-077A-4662-BDD9-71C52EA6CE9F}"/>
              </a:ext>
            </a:extLst>
          </p:cNvPr>
          <p:cNvPicPr>
            <a:picLocks noChangeAspect="1"/>
          </p:cNvPicPr>
          <p:nvPr/>
        </p:nvPicPr>
        <p:blipFill>
          <a:blip r:embed="rId2"/>
          <a:stretch>
            <a:fillRect/>
          </a:stretch>
        </p:blipFill>
        <p:spPr>
          <a:xfrm>
            <a:off x="156630" y="2472501"/>
            <a:ext cx="3785944" cy="2584928"/>
          </a:xfrm>
          <a:prstGeom prst="rect">
            <a:avLst/>
          </a:prstGeom>
        </p:spPr>
      </p:pic>
    </p:spTree>
    <p:extLst>
      <p:ext uri="{BB962C8B-B14F-4D97-AF65-F5344CB8AC3E}">
        <p14:creationId xmlns:p14="http://schemas.microsoft.com/office/powerpoint/2010/main" val="1452474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12</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Focus sur les charges de personnel :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6" name="ZoneTexte 5">
            <a:extLst>
              <a:ext uri="{FF2B5EF4-FFF2-40B4-BE49-F238E27FC236}">
                <a16:creationId xmlns:a16="http://schemas.microsoft.com/office/drawing/2014/main" id="{FF00F16A-2207-4C4F-8C38-C3023F7A6959}"/>
              </a:ext>
            </a:extLst>
          </p:cNvPr>
          <p:cNvSpPr txBox="1"/>
          <p:nvPr/>
        </p:nvSpPr>
        <p:spPr>
          <a:xfrm>
            <a:off x="52540" y="3507854"/>
            <a:ext cx="9038920" cy="1569660"/>
          </a:xfrm>
          <a:prstGeom prst="rect">
            <a:avLst/>
          </a:prstGeom>
          <a:solidFill>
            <a:schemeClr val="accent4">
              <a:lumMod val="20000"/>
              <a:lumOff val="80000"/>
            </a:schemeClr>
          </a:solidFill>
        </p:spPr>
        <p:txBody>
          <a:bodyPr wrap="square" rtlCol="0">
            <a:spAutoFit/>
          </a:bodyPr>
          <a:lstStyle/>
          <a:p>
            <a:pPr algn="just"/>
            <a:r>
              <a:rPr lang="fr-FR" sz="800" dirty="0"/>
              <a:t>Les charges de personnel ont augmenté de 11,5 % en moyenne par an sur la période 2019-2025, soit +0,728 M€ entre 2019 et 2025. Les remboursements sur le personnel sont particulièrement fluctuants sur la période : 62 k€ en 2025, 11 k€ en 2024. </a:t>
            </a:r>
          </a:p>
          <a:p>
            <a:pPr algn="just"/>
            <a:r>
              <a:rPr lang="fr-FR" sz="800" dirty="0"/>
              <a:t>Pour analyser l’évolution des charges de personnel, il convient de les appréhender en valeur nette, c’est-à-dire en déduisant les remboursements (atténuations de charges). Les charges de personnel nettes de remboursements ont ainsi enregistré une progression moyenne de +6,2 % par an, soit +0,685 M€ de borne à borne.</a:t>
            </a:r>
          </a:p>
          <a:p>
            <a:pPr algn="just"/>
            <a:r>
              <a:rPr lang="fr-FR" sz="800" dirty="0"/>
              <a:t>Cette augmentation peut s’expliquer par plusieurs facteurs qui sont exogènes : </a:t>
            </a:r>
          </a:p>
          <a:p>
            <a:pPr marL="171450" indent="-171450" algn="just">
              <a:buFont typeface="Courier New" panose="02070309020205020404" pitchFamily="49" charset="0"/>
              <a:buChar char="o"/>
            </a:pPr>
            <a:r>
              <a:rPr lang="fr-FR" sz="800" dirty="0"/>
              <a:t>les revalorisations des indices de rémunération intervenues au 1</a:t>
            </a:r>
            <a:r>
              <a:rPr lang="fr-FR" sz="800" baseline="30000" dirty="0"/>
              <a:t>er</a:t>
            </a:r>
            <a:r>
              <a:rPr lang="fr-FR" sz="800" dirty="0"/>
              <a:t> juillet 2022 et au 1</a:t>
            </a:r>
            <a:r>
              <a:rPr lang="fr-FR" sz="800" baseline="30000" dirty="0"/>
              <a:t>er</a:t>
            </a:r>
            <a:r>
              <a:rPr lang="fr-FR" sz="800" dirty="0"/>
              <a:t> janvier 2023, la hausse des cotisations à la CNRACL sur 2025,</a:t>
            </a:r>
          </a:p>
          <a:p>
            <a:pPr marL="171450" indent="-171450" algn="just">
              <a:buFont typeface="Courier New" panose="02070309020205020404" pitchFamily="49" charset="0"/>
              <a:buChar char="o"/>
            </a:pPr>
            <a:r>
              <a:rPr lang="fr-FR" sz="800" dirty="0"/>
              <a:t>Le glissement vieillesse-technicité, et le renforcement des services. </a:t>
            </a:r>
          </a:p>
          <a:p>
            <a:pPr algn="just"/>
            <a:r>
              <a:rPr lang="fr-FR" sz="800" dirty="0"/>
              <a:t>Par ailleurs, les services ont été renforcés avec la création de plusieurs postes : 1 ingénieur travaux en 2020, 1 agent d’accueil chargé de l’état civil, 4 ATSEM en 2021, 1 agent technique en 2022, 1 agent directrice finances en 2023, 1 agent garde champêtre, et 1 agent assistance de direction en 2025.  En sus de ces créations, le poste de DGS a été transformé en emploi fonctionnel, deux agents ont changé de catégorie (C en B, un gestionnaire comptable et un gestionnaire RH). </a:t>
            </a:r>
          </a:p>
          <a:p>
            <a:pPr algn="just"/>
            <a:r>
              <a:rPr lang="fr-FR" sz="800" dirty="0"/>
              <a:t>En 2025, le service RH a mené un travail de fonds sur la mise à jour des carrières en 2025 se traduisant par une charge estimée à 24,4 k€. La commune a par ailleurs maintenue la rémunération d’un agent qui aurait dû être placé en retraite pour invalidité de 2022 à août 2025 soit 55 k€ par an.</a:t>
            </a:r>
          </a:p>
        </p:txBody>
      </p:sp>
      <p:graphicFrame>
        <p:nvGraphicFramePr>
          <p:cNvPr id="5" name="Tableau 4">
            <a:extLst>
              <a:ext uri="{FF2B5EF4-FFF2-40B4-BE49-F238E27FC236}">
                <a16:creationId xmlns:a16="http://schemas.microsoft.com/office/drawing/2014/main" id="{2652307E-FDFF-4E70-A42C-F22A03059F16}"/>
              </a:ext>
            </a:extLst>
          </p:cNvPr>
          <p:cNvGraphicFramePr>
            <a:graphicFrameLocks noGrp="1"/>
          </p:cNvGraphicFramePr>
          <p:nvPr>
            <p:extLst>
              <p:ext uri="{D42A27DB-BD31-4B8C-83A1-F6EECF244321}">
                <p14:modId xmlns:p14="http://schemas.microsoft.com/office/powerpoint/2010/main" val="1207923482"/>
              </p:ext>
            </p:extLst>
          </p:nvPr>
        </p:nvGraphicFramePr>
        <p:xfrm>
          <a:off x="180925" y="962854"/>
          <a:ext cx="7596000" cy="2475436"/>
        </p:xfrm>
        <a:graphic>
          <a:graphicData uri="http://schemas.openxmlformats.org/drawingml/2006/table">
            <a:tbl>
              <a:tblPr/>
              <a:tblGrid>
                <a:gridCol w="2556000">
                  <a:extLst>
                    <a:ext uri="{9D8B030D-6E8A-4147-A177-3AD203B41FA5}">
                      <a16:colId xmlns:a16="http://schemas.microsoft.com/office/drawing/2014/main" val="2355619002"/>
                    </a:ext>
                  </a:extLst>
                </a:gridCol>
                <a:gridCol w="756000">
                  <a:extLst>
                    <a:ext uri="{9D8B030D-6E8A-4147-A177-3AD203B41FA5}">
                      <a16:colId xmlns:a16="http://schemas.microsoft.com/office/drawing/2014/main" val="783999192"/>
                    </a:ext>
                  </a:extLst>
                </a:gridCol>
                <a:gridCol w="612000">
                  <a:extLst>
                    <a:ext uri="{9D8B030D-6E8A-4147-A177-3AD203B41FA5}">
                      <a16:colId xmlns:a16="http://schemas.microsoft.com/office/drawing/2014/main" val="48139350"/>
                    </a:ext>
                  </a:extLst>
                </a:gridCol>
                <a:gridCol w="612000">
                  <a:extLst>
                    <a:ext uri="{9D8B030D-6E8A-4147-A177-3AD203B41FA5}">
                      <a16:colId xmlns:a16="http://schemas.microsoft.com/office/drawing/2014/main" val="1856931055"/>
                    </a:ext>
                  </a:extLst>
                </a:gridCol>
                <a:gridCol w="612000">
                  <a:extLst>
                    <a:ext uri="{9D8B030D-6E8A-4147-A177-3AD203B41FA5}">
                      <a16:colId xmlns:a16="http://schemas.microsoft.com/office/drawing/2014/main" val="4256144503"/>
                    </a:ext>
                  </a:extLst>
                </a:gridCol>
                <a:gridCol w="612000">
                  <a:extLst>
                    <a:ext uri="{9D8B030D-6E8A-4147-A177-3AD203B41FA5}">
                      <a16:colId xmlns:a16="http://schemas.microsoft.com/office/drawing/2014/main" val="3482545266"/>
                    </a:ext>
                  </a:extLst>
                </a:gridCol>
                <a:gridCol w="612000">
                  <a:extLst>
                    <a:ext uri="{9D8B030D-6E8A-4147-A177-3AD203B41FA5}">
                      <a16:colId xmlns:a16="http://schemas.microsoft.com/office/drawing/2014/main" val="1740265964"/>
                    </a:ext>
                  </a:extLst>
                </a:gridCol>
                <a:gridCol w="612000">
                  <a:extLst>
                    <a:ext uri="{9D8B030D-6E8A-4147-A177-3AD203B41FA5}">
                      <a16:colId xmlns:a16="http://schemas.microsoft.com/office/drawing/2014/main" val="1153500897"/>
                    </a:ext>
                  </a:extLst>
                </a:gridCol>
                <a:gridCol w="612000">
                  <a:extLst>
                    <a:ext uri="{9D8B030D-6E8A-4147-A177-3AD203B41FA5}">
                      <a16:colId xmlns:a16="http://schemas.microsoft.com/office/drawing/2014/main" val="3138751442"/>
                    </a:ext>
                  </a:extLst>
                </a:gridCol>
              </a:tblGrid>
              <a:tr h="118726">
                <a:tc gridSpan="9">
                  <a:txBody>
                    <a:bodyPr/>
                    <a:lstStyle/>
                    <a:p>
                      <a:pPr algn="ctr" fontAlgn="ctr"/>
                      <a:r>
                        <a:rPr lang="fr-FR" sz="700" b="1" i="0" u="none" strike="noStrike">
                          <a:solidFill>
                            <a:srgbClr val="F8F8F8"/>
                          </a:solidFill>
                          <a:effectLst/>
                          <a:latin typeface="Arial" panose="020B0604020202020204" pitchFamily="34" charset="0"/>
                        </a:rPr>
                        <a:t>DETAIL DES CHARGES DE PERSONNEL</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97179860"/>
                  </a:ext>
                </a:extLst>
              </a:tr>
              <a:tr h="118726">
                <a:tc>
                  <a:txBody>
                    <a:bodyPr/>
                    <a:lstStyle/>
                    <a:p>
                      <a:pPr algn="l" fontAlgn="ctr"/>
                      <a:r>
                        <a:rPr lang="fr-FR" sz="70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700" b="1" i="0" u="none" strike="noStrike" dirty="0">
                          <a:solidFill>
                            <a:srgbClr val="F8F8F8"/>
                          </a:solidFill>
                          <a:effectLst/>
                          <a:latin typeface="Arial" panose="020B0604020202020204" pitchFamily="34" charset="0"/>
                        </a:rPr>
                        <a:t>Δ</a:t>
                      </a:r>
                      <a:r>
                        <a:rPr lang="fr-FR" sz="700" b="1" i="0" u="none" strike="noStrike" dirty="0" err="1">
                          <a:solidFill>
                            <a:srgbClr val="F8F8F8"/>
                          </a:solidFill>
                          <a:effectLst/>
                          <a:latin typeface="Arial" panose="020B0604020202020204" pitchFamily="34" charset="0"/>
                        </a:rPr>
                        <a:t>moy</a:t>
                      </a:r>
                      <a:endParaRPr lang="fr-FR" sz="700" b="1" i="0" u="none" strike="noStrike" dirty="0">
                        <a:solidFill>
                          <a:srgbClr val="F8F8F8"/>
                        </a:solidFill>
                        <a:effectLst/>
                        <a:latin typeface="Arial" panose="020B0604020202020204" pitchFamily="34" charset="0"/>
                      </a:endParaRP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dirty="0">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13483736"/>
                  </a:ext>
                </a:extLst>
              </a:tr>
              <a:tr h="118726">
                <a:tc>
                  <a:txBody>
                    <a:bodyPr/>
                    <a:lstStyle/>
                    <a:p>
                      <a:pPr algn="l" fontAlgn="ctr"/>
                      <a:r>
                        <a:rPr lang="fr-FR" sz="700" b="0" i="0" u="none" strike="noStrike">
                          <a:solidFill>
                            <a:srgbClr val="000000"/>
                          </a:solidFill>
                          <a:effectLst/>
                          <a:latin typeface="Arial" panose="020B0604020202020204" pitchFamily="34" charset="0"/>
                        </a:rPr>
                        <a:t>Rémunérations du personnel titulaire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00" b="0" i="0"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dirty="0">
                          <a:solidFill>
                            <a:srgbClr val="000000"/>
                          </a:solidFill>
                          <a:effectLst/>
                          <a:latin typeface="Arial" panose="020B0604020202020204" pitchFamily="34" charset="0"/>
                        </a:rPr>
                        <a:t>507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dirty="0">
                          <a:solidFill>
                            <a:srgbClr val="000000"/>
                          </a:solidFill>
                          <a:effectLst/>
                          <a:latin typeface="Arial" panose="020B0604020202020204" pitchFamily="34" charset="0"/>
                        </a:rPr>
                        <a:t>509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459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559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702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835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880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84788447"/>
                  </a:ext>
                </a:extLst>
              </a:tr>
              <a:tr h="118726">
                <a:tc>
                  <a:txBody>
                    <a:bodyPr/>
                    <a:lstStyle/>
                    <a:p>
                      <a:pPr algn="r" fontAlgn="ctr"/>
                      <a:r>
                        <a:rPr lang="fr-FR" sz="7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dirty="0">
                          <a:solidFill>
                            <a:srgbClr val="000000"/>
                          </a:solidFill>
                          <a:effectLst/>
                          <a:latin typeface="Arial" panose="020B0604020202020204" pitchFamily="34" charset="0"/>
                        </a:rPr>
                        <a:t>+9,6%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dirty="0">
                          <a:solidFill>
                            <a:srgbClr val="000000"/>
                          </a:solidFill>
                          <a:effectLst/>
                          <a:latin typeface="Arial" panose="020B0604020202020204" pitchFamily="34" charset="0"/>
                        </a:rPr>
                        <a:t>+0,5%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dirty="0">
                          <a:solidFill>
                            <a:srgbClr val="000000"/>
                          </a:solidFill>
                          <a:effectLst/>
                          <a:latin typeface="Arial" panose="020B0604020202020204" pitchFamily="34" charset="0"/>
                        </a:rPr>
                        <a:t>-10,0%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+21,8%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+25,6%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+19,0%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+5,4%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6149831"/>
                  </a:ext>
                </a:extLst>
              </a:tr>
              <a:tr h="118726">
                <a:tc>
                  <a:txBody>
                    <a:bodyPr/>
                    <a:lstStyle/>
                    <a:p>
                      <a:pPr algn="l" fontAlgn="ctr"/>
                      <a:r>
                        <a:rPr lang="fr-FR" sz="700" b="0" i="0" u="none" strike="noStrike" dirty="0">
                          <a:solidFill>
                            <a:srgbClr val="000000"/>
                          </a:solidFill>
                          <a:effectLst/>
                          <a:latin typeface="Arial" panose="020B0604020202020204" pitchFamily="34" charset="0"/>
                        </a:rPr>
                        <a:t>Rémunérations du personnel non titulaire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47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dirty="0">
                          <a:solidFill>
                            <a:srgbClr val="000000"/>
                          </a:solidFill>
                          <a:effectLst/>
                          <a:latin typeface="Arial" panose="020B0604020202020204" pitchFamily="34" charset="0"/>
                        </a:rPr>
                        <a:t>168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137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79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84945302"/>
                  </a:ext>
                </a:extLst>
              </a:tr>
              <a:tr h="118726">
                <a:tc>
                  <a:txBody>
                    <a:bodyPr/>
                    <a:lstStyle/>
                    <a:p>
                      <a:pPr algn="r" fontAlgn="ctr"/>
                      <a:r>
                        <a:rPr lang="fr-FR" sz="7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+224,7%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+260,3%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+39,2%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-41,5%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dirty="0">
                          <a:solidFill>
                            <a:srgbClr val="000000"/>
                          </a:solidFill>
                          <a:effectLst/>
                          <a:latin typeface="Arial" panose="020B0604020202020204" pitchFamily="34" charset="0"/>
                        </a:rPr>
                        <a:t>-42,1%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+30,2%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9179592"/>
                  </a:ext>
                </a:extLst>
              </a:tr>
              <a:tr h="118726">
                <a:tc>
                  <a:txBody>
                    <a:bodyPr/>
                    <a:lstStyle/>
                    <a:p>
                      <a:pPr algn="l" fontAlgn="ctr"/>
                      <a:r>
                        <a:rPr lang="fr-FR" sz="700" b="0" i="0" u="none" strike="noStrike" dirty="0">
                          <a:solidFill>
                            <a:srgbClr val="000000"/>
                          </a:solidFill>
                          <a:effectLst/>
                          <a:latin typeface="Arial" panose="020B0604020202020204" pitchFamily="34" charset="0"/>
                        </a:rPr>
                        <a:t>Personnel extérieur au service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32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39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dirty="0">
                          <a:solidFill>
                            <a:srgbClr val="000000"/>
                          </a:solidFill>
                          <a:effectLst/>
                          <a:latin typeface="Arial" panose="020B0604020202020204" pitchFamily="34" charset="0"/>
                        </a:rPr>
                        <a:t>27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58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dirty="0">
                          <a:solidFill>
                            <a:srgbClr val="000000"/>
                          </a:solidFill>
                          <a:effectLst/>
                          <a:latin typeface="Arial" panose="020B0604020202020204" pitchFamily="34" charset="0"/>
                        </a:rPr>
                        <a:t>60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85490056"/>
                  </a:ext>
                </a:extLst>
              </a:tr>
              <a:tr h="118726">
                <a:tc>
                  <a:txBody>
                    <a:bodyPr/>
                    <a:lstStyle/>
                    <a:p>
                      <a:pPr algn="r" fontAlgn="ctr"/>
                      <a:r>
                        <a:rPr lang="fr-FR" sz="7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+15,0%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+24,3%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+19,3%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-29,7%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-20,7%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+169,1%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dirty="0">
                          <a:solidFill>
                            <a:srgbClr val="000000"/>
                          </a:solidFill>
                          <a:effectLst/>
                          <a:latin typeface="Arial" panose="020B0604020202020204" pitchFamily="34" charset="0"/>
                        </a:rPr>
                        <a:t>+3,7%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2846217"/>
                  </a:ext>
                </a:extLst>
              </a:tr>
              <a:tr h="118726">
                <a:tc>
                  <a:txBody>
                    <a:bodyPr/>
                    <a:lstStyle/>
                    <a:p>
                      <a:pPr algn="l" fontAlgn="ctr"/>
                      <a:r>
                        <a:rPr lang="fr-FR" sz="700" b="0" i="0" u="none" strike="noStrike" dirty="0">
                          <a:solidFill>
                            <a:srgbClr val="000000"/>
                          </a:solidFill>
                          <a:effectLst/>
                          <a:latin typeface="Arial" panose="020B0604020202020204" pitchFamily="34" charset="0"/>
                        </a:rPr>
                        <a:t>Charges sociales et impôts sur rémunérations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00" b="0" i="0"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239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257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290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356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366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410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dirty="0">
                          <a:solidFill>
                            <a:srgbClr val="000000"/>
                          </a:solidFill>
                          <a:effectLst/>
                          <a:latin typeface="Arial" panose="020B0604020202020204" pitchFamily="34" charset="0"/>
                        </a:rPr>
                        <a:t>471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97171619"/>
                  </a:ext>
                </a:extLst>
              </a:tr>
              <a:tr h="118726">
                <a:tc>
                  <a:txBody>
                    <a:bodyPr/>
                    <a:lstStyle/>
                    <a:p>
                      <a:pPr algn="r" fontAlgn="ctr"/>
                      <a:r>
                        <a:rPr lang="fr-FR" sz="7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+7,7%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+12,9%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dirty="0">
                          <a:solidFill>
                            <a:srgbClr val="000000"/>
                          </a:solidFill>
                          <a:effectLst/>
                          <a:latin typeface="Arial" panose="020B0604020202020204" pitchFamily="34" charset="0"/>
                        </a:rPr>
                        <a:t>+11,8%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dirty="0">
                          <a:solidFill>
                            <a:srgbClr val="000000"/>
                          </a:solidFill>
                          <a:effectLst/>
                          <a:latin typeface="Arial" panose="020B0604020202020204" pitchFamily="34" charset="0"/>
                        </a:rPr>
                        <a:t>+14,9%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912398"/>
                  </a:ext>
                </a:extLst>
              </a:tr>
              <a:tr h="118726">
                <a:tc>
                  <a:txBody>
                    <a:bodyPr/>
                    <a:lstStyle/>
                    <a:p>
                      <a:pPr algn="l" fontAlgn="ctr"/>
                      <a:r>
                        <a:rPr lang="fr-FR" sz="700" b="1" i="0" u="none" strike="noStrike">
                          <a:solidFill>
                            <a:srgbClr val="000000"/>
                          </a:solidFill>
                          <a:effectLst/>
                          <a:latin typeface="Arial" panose="020B0604020202020204" pitchFamily="34" charset="0"/>
                        </a:rPr>
                        <a:t>Charges de personnel</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786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846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956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1 176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1 226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1 382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dirty="0">
                          <a:solidFill>
                            <a:srgbClr val="000000"/>
                          </a:solidFill>
                          <a:effectLst/>
                          <a:latin typeface="Arial" panose="020B0604020202020204" pitchFamily="34" charset="0"/>
                        </a:rPr>
                        <a:t>1 514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3507627921"/>
                  </a:ext>
                </a:extLst>
              </a:tr>
              <a:tr h="124662">
                <a:tc>
                  <a:txBody>
                    <a:bodyPr/>
                    <a:lstStyle/>
                    <a:p>
                      <a:pPr algn="r" fontAlgn="ctr"/>
                      <a:r>
                        <a:rPr lang="fr-FR" sz="7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+7,6%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+13,0%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+23,0%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+4,3%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+12,7%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dirty="0">
                          <a:solidFill>
                            <a:srgbClr val="000000"/>
                          </a:solidFill>
                          <a:effectLst/>
                          <a:latin typeface="Arial" panose="020B0604020202020204" pitchFamily="34" charset="0"/>
                        </a:rPr>
                        <a:t>+9,6%</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4064362250"/>
                  </a:ext>
                </a:extLst>
              </a:tr>
              <a:tr h="118726">
                <a:tc gridSpan="9">
                  <a:txBody>
                    <a:bodyPr/>
                    <a:lstStyle/>
                    <a:p>
                      <a:pPr algn="ctr" fontAlgn="ctr"/>
                      <a:r>
                        <a:rPr lang="fr-FR" sz="700" b="1" i="0" u="none" strike="noStrike" dirty="0">
                          <a:solidFill>
                            <a:srgbClr val="F8F8F8"/>
                          </a:solidFill>
                          <a:effectLst/>
                          <a:latin typeface="Arial" panose="020B0604020202020204" pitchFamily="34" charset="0"/>
                        </a:rPr>
                        <a:t>CHARGES DE PERSONNEL NETTE DES REMBOURSEMENTS</a:t>
                      </a:r>
                    </a:p>
                  </a:txBody>
                  <a:tcPr marL="36000" marR="3600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557830558"/>
                  </a:ext>
                </a:extLst>
              </a:tr>
              <a:tr h="118726">
                <a:tc>
                  <a:txBody>
                    <a:bodyPr/>
                    <a:lstStyle/>
                    <a:p>
                      <a:pPr algn="l" fontAlgn="ctr"/>
                      <a:r>
                        <a:rPr lang="fr-FR" sz="70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700" b="1" i="0" u="none" strike="noStrike" dirty="0">
                          <a:solidFill>
                            <a:srgbClr val="F8F8F8"/>
                          </a:solidFill>
                          <a:effectLst/>
                          <a:latin typeface="Arial" panose="020B0604020202020204" pitchFamily="34" charset="0"/>
                        </a:rPr>
                        <a:t>Δ</a:t>
                      </a:r>
                      <a:r>
                        <a:rPr lang="fr-FR" sz="700" b="1" i="0" u="none" strike="noStrike" dirty="0" err="1">
                          <a:solidFill>
                            <a:srgbClr val="F8F8F8"/>
                          </a:solidFill>
                          <a:effectLst/>
                          <a:latin typeface="Arial" panose="020B0604020202020204" pitchFamily="34" charset="0"/>
                        </a:rPr>
                        <a:t>moy</a:t>
                      </a:r>
                      <a:endParaRPr lang="fr-FR" sz="700" b="1" i="0" u="none" strike="noStrike" dirty="0">
                        <a:solidFill>
                          <a:srgbClr val="F8F8F8"/>
                        </a:solidFill>
                        <a:effectLst/>
                        <a:latin typeface="Arial" panose="020B0604020202020204" pitchFamily="34" charset="0"/>
                      </a:endParaRP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04196942"/>
                  </a:ext>
                </a:extLst>
              </a:tr>
              <a:tr h="118726">
                <a:tc>
                  <a:txBody>
                    <a:bodyPr/>
                    <a:lstStyle/>
                    <a:p>
                      <a:pPr algn="l" fontAlgn="ctr"/>
                      <a:r>
                        <a:rPr lang="fr-FR" sz="700" b="0" i="0" u="none" strike="noStrike" dirty="0">
                          <a:solidFill>
                            <a:srgbClr val="000000"/>
                          </a:solidFill>
                          <a:effectLst/>
                          <a:latin typeface="Arial" panose="020B0604020202020204" pitchFamily="34" charset="0"/>
                        </a:rPr>
                        <a:t>Charges de personnel</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786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846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956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1 176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1 226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1 382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1 514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67403124"/>
                  </a:ext>
                </a:extLst>
              </a:tr>
              <a:tr h="118726">
                <a:tc>
                  <a:txBody>
                    <a:bodyPr/>
                    <a:lstStyle/>
                    <a:p>
                      <a:pPr algn="r" fontAlgn="ctr"/>
                      <a:r>
                        <a:rPr lang="fr-FR" sz="7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+7,6%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+13,0%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+23,0%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+4,3%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+12,7%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+9,6%</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0339453"/>
                  </a:ext>
                </a:extLst>
              </a:tr>
              <a:tr h="118726">
                <a:tc>
                  <a:txBody>
                    <a:bodyPr/>
                    <a:lstStyle/>
                    <a:p>
                      <a:pPr algn="l" fontAlgn="ctr"/>
                      <a:r>
                        <a:rPr lang="fr-FR" sz="700" b="0" i="0" u="none" strike="noStrike" dirty="0">
                          <a:solidFill>
                            <a:srgbClr val="000000"/>
                          </a:solidFill>
                          <a:effectLst/>
                          <a:latin typeface="Arial" panose="020B0604020202020204" pitchFamily="34" charset="0"/>
                        </a:rPr>
                        <a:t>Atténuations de charges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62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58176996"/>
                  </a:ext>
                </a:extLst>
              </a:tr>
              <a:tr h="118726">
                <a:tc>
                  <a:txBody>
                    <a:bodyPr/>
                    <a:lstStyle/>
                    <a:p>
                      <a:pPr algn="r" fontAlgn="ctr"/>
                      <a:r>
                        <a:rPr lang="fr-FR" sz="7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+22,7%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+52,5%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-39,0%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+204,1%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-68,7%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+441,0%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4243108"/>
                  </a:ext>
                </a:extLst>
              </a:tr>
              <a:tr h="207770">
                <a:tc>
                  <a:txBody>
                    <a:bodyPr/>
                    <a:lstStyle/>
                    <a:p>
                      <a:pPr algn="l" fontAlgn="ctr"/>
                      <a:r>
                        <a:rPr lang="fr-FR" sz="700" b="1" i="0" u="none" strike="noStrike">
                          <a:solidFill>
                            <a:srgbClr val="000000"/>
                          </a:solidFill>
                          <a:effectLst/>
                          <a:latin typeface="Arial" panose="020B0604020202020204" pitchFamily="34" charset="0"/>
                        </a:rPr>
                        <a:t>Charges de personnel nettes des remboursements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768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818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939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1 124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1 210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1 371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1 453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2124143139"/>
                  </a:ext>
                </a:extLst>
              </a:tr>
              <a:tr h="124662">
                <a:tc>
                  <a:txBody>
                    <a:bodyPr/>
                    <a:lstStyle/>
                    <a:p>
                      <a:pPr algn="r" fontAlgn="ctr"/>
                      <a:r>
                        <a:rPr lang="fr-FR" sz="7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+11,2%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+6,5%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+14,8%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+19,8%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+7,6%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+13,2%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dirty="0">
                          <a:solidFill>
                            <a:srgbClr val="000000"/>
                          </a:solidFill>
                          <a:effectLst/>
                          <a:latin typeface="Arial" panose="020B0604020202020204" pitchFamily="34" charset="0"/>
                        </a:rPr>
                        <a:t>+6,0%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756233302"/>
                  </a:ext>
                </a:extLst>
              </a:tr>
            </a:tbl>
          </a:graphicData>
        </a:graphic>
      </p:graphicFrame>
    </p:spTree>
    <p:extLst>
      <p:ext uri="{BB962C8B-B14F-4D97-AF65-F5344CB8AC3E}">
        <p14:creationId xmlns:p14="http://schemas.microsoft.com/office/powerpoint/2010/main" val="1569040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13</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07504" y="279574"/>
            <a:ext cx="6840760" cy="340717"/>
          </a:xfrm>
        </p:spPr>
        <p:txBody>
          <a:bodyPr/>
          <a:lstStyle/>
          <a:p>
            <a:r>
              <a:rPr lang="fr-FR" sz="1600" dirty="0"/>
              <a:t>Focus sur les charges à caractère général 1/2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0" y="-9915"/>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graphicFrame>
        <p:nvGraphicFramePr>
          <p:cNvPr id="3" name="Tableau 2">
            <a:extLst>
              <a:ext uri="{FF2B5EF4-FFF2-40B4-BE49-F238E27FC236}">
                <a16:creationId xmlns:a16="http://schemas.microsoft.com/office/drawing/2014/main" id="{4F661945-2BFA-4392-848F-98074E6E23C0}"/>
              </a:ext>
            </a:extLst>
          </p:cNvPr>
          <p:cNvGraphicFramePr>
            <a:graphicFrameLocks noGrp="1"/>
          </p:cNvGraphicFramePr>
          <p:nvPr>
            <p:extLst>
              <p:ext uri="{D42A27DB-BD31-4B8C-83A1-F6EECF244321}">
                <p14:modId xmlns:p14="http://schemas.microsoft.com/office/powerpoint/2010/main" val="4166595808"/>
              </p:ext>
            </p:extLst>
          </p:nvPr>
        </p:nvGraphicFramePr>
        <p:xfrm>
          <a:off x="94111" y="620291"/>
          <a:ext cx="8164400" cy="4482080"/>
        </p:xfrm>
        <a:graphic>
          <a:graphicData uri="http://schemas.openxmlformats.org/drawingml/2006/table">
            <a:tbl>
              <a:tblPr/>
              <a:tblGrid>
                <a:gridCol w="3168000">
                  <a:extLst>
                    <a:ext uri="{9D8B030D-6E8A-4147-A177-3AD203B41FA5}">
                      <a16:colId xmlns:a16="http://schemas.microsoft.com/office/drawing/2014/main" val="1788842399"/>
                    </a:ext>
                  </a:extLst>
                </a:gridCol>
                <a:gridCol w="540600">
                  <a:extLst>
                    <a:ext uri="{9D8B030D-6E8A-4147-A177-3AD203B41FA5}">
                      <a16:colId xmlns:a16="http://schemas.microsoft.com/office/drawing/2014/main" val="1542858170"/>
                    </a:ext>
                  </a:extLst>
                </a:gridCol>
                <a:gridCol w="504000">
                  <a:extLst>
                    <a:ext uri="{9D8B030D-6E8A-4147-A177-3AD203B41FA5}">
                      <a16:colId xmlns:a16="http://schemas.microsoft.com/office/drawing/2014/main" val="849927002"/>
                    </a:ext>
                  </a:extLst>
                </a:gridCol>
                <a:gridCol w="504000">
                  <a:extLst>
                    <a:ext uri="{9D8B030D-6E8A-4147-A177-3AD203B41FA5}">
                      <a16:colId xmlns:a16="http://schemas.microsoft.com/office/drawing/2014/main" val="1996619583"/>
                    </a:ext>
                  </a:extLst>
                </a:gridCol>
                <a:gridCol w="504000">
                  <a:extLst>
                    <a:ext uri="{9D8B030D-6E8A-4147-A177-3AD203B41FA5}">
                      <a16:colId xmlns:a16="http://schemas.microsoft.com/office/drawing/2014/main" val="1637220195"/>
                    </a:ext>
                  </a:extLst>
                </a:gridCol>
                <a:gridCol w="504000">
                  <a:extLst>
                    <a:ext uri="{9D8B030D-6E8A-4147-A177-3AD203B41FA5}">
                      <a16:colId xmlns:a16="http://schemas.microsoft.com/office/drawing/2014/main" val="1767563130"/>
                    </a:ext>
                  </a:extLst>
                </a:gridCol>
                <a:gridCol w="504000">
                  <a:extLst>
                    <a:ext uri="{9D8B030D-6E8A-4147-A177-3AD203B41FA5}">
                      <a16:colId xmlns:a16="http://schemas.microsoft.com/office/drawing/2014/main" val="2590727439"/>
                    </a:ext>
                  </a:extLst>
                </a:gridCol>
                <a:gridCol w="504000">
                  <a:extLst>
                    <a:ext uri="{9D8B030D-6E8A-4147-A177-3AD203B41FA5}">
                      <a16:colId xmlns:a16="http://schemas.microsoft.com/office/drawing/2014/main" val="1431688771"/>
                    </a:ext>
                  </a:extLst>
                </a:gridCol>
                <a:gridCol w="504000">
                  <a:extLst>
                    <a:ext uri="{9D8B030D-6E8A-4147-A177-3AD203B41FA5}">
                      <a16:colId xmlns:a16="http://schemas.microsoft.com/office/drawing/2014/main" val="1035195796"/>
                    </a:ext>
                  </a:extLst>
                </a:gridCol>
                <a:gridCol w="243800">
                  <a:extLst>
                    <a:ext uri="{9D8B030D-6E8A-4147-A177-3AD203B41FA5}">
                      <a16:colId xmlns:a16="http://schemas.microsoft.com/office/drawing/2014/main" val="710068017"/>
                    </a:ext>
                  </a:extLst>
                </a:gridCol>
                <a:gridCol w="684000">
                  <a:extLst>
                    <a:ext uri="{9D8B030D-6E8A-4147-A177-3AD203B41FA5}">
                      <a16:colId xmlns:a16="http://schemas.microsoft.com/office/drawing/2014/main" val="509571041"/>
                    </a:ext>
                  </a:extLst>
                </a:gridCol>
              </a:tblGrid>
              <a:tr h="110861">
                <a:tc gridSpan="9">
                  <a:txBody>
                    <a:bodyPr/>
                    <a:lstStyle/>
                    <a:p>
                      <a:pPr algn="ctr" fontAlgn="ctr"/>
                      <a:r>
                        <a:rPr lang="fr-FR" sz="750" b="1" i="0" u="none" strike="noStrike">
                          <a:solidFill>
                            <a:srgbClr val="F8F8F8"/>
                          </a:solidFill>
                          <a:effectLst/>
                          <a:latin typeface="Arial" panose="020B0604020202020204" pitchFamily="34" charset="0"/>
                        </a:rPr>
                        <a:t>CHARGES A CARACTERE GENERAL</a:t>
                      </a:r>
                    </a:p>
                  </a:txBody>
                  <a:tcPr marL="36000" marR="3600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a:noFill/>
                    </a:lnL>
                    <a:lnR>
                      <a:noFill/>
                    </a:lnR>
                    <a:lnT>
                      <a:noFill/>
                    </a:lnT>
                    <a:lnB>
                      <a:noFill/>
                    </a:lnB>
                  </a:tcPr>
                </a:tc>
                <a:tc rowSpan="2">
                  <a:txBody>
                    <a:bodyPr/>
                    <a:lstStyle/>
                    <a:p>
                      <a:pPr algn="ctr" fontAlgn="ctr"/>
                      <a:r>
                        <a:rPr lang="fr-FR" sz="750" b="1" i="0" u="none" strike="noStrike" dirty="0">
                          <a:solidFill>
                            <a:srgbClr val="F8F8F8"/>
                          </a:solidFill>
                          <a:effectLst/>
                          <a:latin typeface="Arial" panose="020B0604020202020204" pitchFamily="34" charset="0"/>
                        </a:rPr>
                        <a:t>Ecart 2019-2025</a:t>
                      </a:r>
                    </a:p>
                  </a:txBody>
                  <a:tcPr marL="36000" marR="36000" marT="0" marB="0" anchor="ctr">
                    <a:lnL>
                      <a:noFill/>
                    </a:lnL>
                    <a:lnR>
                      <a:noFill/>
                    </a:lnR>
                    <a:lnT>
                      <a:noFill/>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66539059"/>
                  </a:ext>
                </a:extLst>
              </a:tr>
              <a:tr h="208579">
                <a:tc>
                  <a:txBody>
                    <a:bodyPr/>
                    <a:lstStyle/>
                    <a:p>
                      <a:pPr algn="l" fontAlgn="ctr"/>
                      <a:r>
                        <a:rPr lang="fr-FR" sz="750" b="1" i="0" u="none" strike="noStrike">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750" b="1" i="0" u="none" strike="noStrike">
                          <a:solidFill>
                            <a:srgbClr val="F8F8F8"/>
                          </a:solidFill>
                          <a:effectLst/>
                          <a:latin typeface="Arial" panose="020B0604020202020204" pitchFamily="34" charset="0"/>
                        </a:rPr>
                        <a:t>Δ</a:t>
                      </a:r>
                      <a:r>
                        <a:rPr lang="fr-FR" sz="750" b="1" i="0" u="none" strike="noStrike">
                          <a:solidFill>
                            <a:srgbClr val="F8F8F8"/>
                          </a:solidFill>
                          <a:effectLst/>
                          <a:latin typeface="Arial" panose="020B0604020202020204" pitchFamily="34" charset="0"/>
                        </a:rPr>
                        <a:t>moy</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50" b="1" i="0" u="none" strike="noStrike" dirty="0">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5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5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5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5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5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5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a:noFill/>
                    </a:lnR>
                    <a:lnT>
                      <a:noFill/>
                    </a:lnT>
                    <a:lnB>
                      <a:noFill/>
                    </a:lnB>
                  </a:tcPr>
                </a:tc>
                <a:tc vMerge="1">
                  <a:txBody>
                    <a:bodyPr/>
                    <a:lstStyle/>
                    <a:p>
                      <a:endParaRPr lang="fr-FR"/>
                    </a:p>
                  </a:txBody>
                  <a:tcPr/>
                </a:tc>
                <a:extLst>
                  <a:ext uri="{0D108BD9-81ED-4DB2-BD59-A6C34878D82A}">
                    <a16:rowId xmlns:a16="http://schemas.microsoft.com/office/drawing/2014/main" val="1195182365"/>
                  </a:ext>
                </a:extLst>
              </a:tr>
              <a:tr h="158701">
                <a:tc>
                  <a:txBody>
                    <a:bodyPr/>
                    <a:lstStyle/>
                    <a:p>
                      <a:pPr algn="l" fontAlgn="ctr"/>
                      <a:r>
                        <a:rPr lang="fr-FR" sz="750" b="0" i="0" u="none" strike="noStrike" dirty="0">
                          <a:solidFill>
                            <a:srgbClr val="000000"/>
                          </a:solidFill>
                          <a:effectLst/>
                          <a:latin typeface="Arial" panose="020B0604020202020204" pitchFamily="34" charset="0"/>
                        </a:rPr>
                        <a:t>Fluides (eau/assainissement, électricité, chauffage, combustibles)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ctr"/>
                      <a:r>
                        <a:rPr lang="fr-FR" sz="750" b="0" i="0"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750" b="0" i="0" u="none" strike="noStrike" dirty="0">
                          <a:solidFill>
                            <a:srgbClr val="000000"/>
                          </a:solidFill>
                          <a:effectLst/>
                          <a:latin typeface="Arial" panose="020B0604020202020204" pitchFamily="34" charset="0"/>
                        </a:rPr>
                        <a:t>105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750" b="0" i="0" u="none" strike="noStrike" dirty="0">
                          <a:solidFill>
                            <a:srgbClr val="000000"/>
                          </a:solidFill>
                          <a:effectLst/>
                          <a:latin typeface="Arial" panose="020B0604020202020204" pitchFamily="34" charset="0"/>
                        </a:rPr>
                        <a:t>95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750" b="0" i="0" u="none" strike="noStrike" dirty="0">
                          <a:solidFill>
                            <a:srgbClr val="000000"/>
                          </a:solidFill>
                          <a:effectLst/>
                          <a:latin typeface="Arial" panose="020B0604020202020204" pitchFamily="34" charset="0"/>
                        </a:rPr>
                        <a:t>105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750" b="0" i="0" u="none" strike="noStrike">
                          <a:solidFill>
                            <a:srgbClr val="000000"/>
                          </a:solidFill>
                          <a:effectLst/>
                          <a:latin typeface="Arial" panose="020B0604020202020204" pitchFamily="34" charset="0"/>
                        </a:rPr>
                        <a:t>147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750" b="0" i="0" u="none" strike="noStrike">
                          <a:solidFill>
                            <a:srgbClr val="000000"/>
                          </a:solidFill>
                          <a:effectLst/>
                          <a:latin typeface="Arial" panose="020B0604020202020204" pitchFamily="34" charset="0"/>
                        </a:rPr>
                        <a:t>152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202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189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84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265631377"/>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750" b="0" i="1"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750" b="0" i="1" u="none" strike="noStrike">
                          <a:solidFill>
                            <a:srgbClr val="000000"/>
                          </a:solidFill>
                          <a:effectLst/>
                          <a:latin typeface="Arial" panose="020B0604020202020204" pitchFamily="34" charset="0"/>
                        </a:rPr>
                        <a:t>-9,4%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750" b="0" i="1" u="none" strike="noStrike" dirty="0">
                          <a:solidFill>
                            <a:srgbClr val="000000"/>
                          </a:solidFill>
                          <a:effectLst/>
                          <a:latin typeface="Arial" panose="020B0604020202020204" pitchFamily="34" charset="0"/>
                        </a:rPr>
                        <a:t>+11,1%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750" b="0" i="1" u="none" strike="noStrike" dirty="0">
                          <a:solidFill>
                            <a:srgbClr val="000000"/>
                          </a:solidFill>
                          <a:effectLst/>
                          <a:latin typeface="Arial" panose="020B0604020202020204" pitchFamily="34" charset="0"/>
                        </a:rPr>
                        <a:t>+39,1%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750" b="0" i="1" u="none" strike="noStrike">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35623249"/>
                  </a:ext>
                </a:extLst>
              </a:tr>
              <a:tr h="90687">
                <a:tc>
                  <a:txBody>
                    <a:bodyPr/>
                    <a:lstStyle/>
                    <a:p>
                      <a:pPr algn="l" fontAlgn="ctr"/>
                      <a:r>
                        <a:rPr lang="fr-FR" sz="750" b="0" i="0" u="none" strike="noStrike" dirty="0">
                          <a:solidFill>
                            <a:srgbClr val="000000"/>
                          </a:solidFill>
                          <a:effectLst/>
                          <a:latin typeface="Arial" panose="020B0604020202020204" pitchFamily="34" charset="0"/>
                        </a:rPr>
                        <a:t>Carburants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-10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952543519"/>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-30,8%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-80,5%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+10,9%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-0,2%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+12,0%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1220446"/>
                  </a:ext>
                </a:extLst>
              </a:tr>
              <a:tr h="90687">
                <a:tc>
                  <a:txBody>
                    <a:bodyPr/>
                    <a:lstStyle/>
                    <a:p>
                      <a:pPr algn="l" fontAlgn="ctr"/>
                      <a:r>
                        <a:rPr lang="fr-FR" sz="750" b="0" i="0" u="none" strike="noStrike" dirty="0">
                          <a:solidFill>
                            <a:srgbClr val="000000"/>
                          </a:solidFill>
                          <a:effectLst/>
                          <a:latin typeface="Arial" panose="020B0604020202020204" pitchFamily="34" charset="0"/>
                        </a:rPr>
                        <a:t>Alimentation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15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555406489"/>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+30,8%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-25,4%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+105,2%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+67,4%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+108,1%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+0,1%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4365898"/>
                  </a:ext>
                </a:extLst>
              </a:tr>
              <a:tr h="90687">
                <a:tc>
                  <a:txBody>
                    <a:bodyPr/>
                    <a:lstStyle/>
                    <a:p>
                      <a:pPr algn="l" fontAlgn="ctr"/>
                      <a:r>
                        <a:rPr lang="fr-FR" sz="750" b="0" i="0" u="none" strike="noStrike">
                          <a:solidFill>
                            <a:srgbClr val="000000"/>
                          </a:solidFill>
                          <a:effectLst/>
                          <a:latin typeface="Arial" panose="020B0604020202020204" pitchFamily="34" charset="0"/>
                        </a:rPr>
                        <a:t>Fournitures d'entretien et de petit équipement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54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56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58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72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75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65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10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418918115"/>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+2,9%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+25,4%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-0,9%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-13,4%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37936125"/>
                  </a:ext>
                </a:extLst>
              </a:tr>
              <a:tr h="90687">
                <a:tc>
                  <a:txBody>
                    <a:bodyPr/>
                    <a:lstStyle/>
                    <a:p>
                      <a:pPr algn="l" fontAlgn="ctr"/>
                      <a:r>
                        <a:rPr lang="fr-FR" sz="750" b="0" i="0" u="none" strike="noStrike">
                          <a:solidFill>
                            <a:srgbClr val="000000"/>
                          </a:solidFill>
                          <a:effectLst/>
                          <a:latin typeface="Arial" panose="020B0604020202020204" pitchFamily="34" charset="0"/>
                        </a:rPr>
                        <a:t>Fournitures et livres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37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43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11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4076917309"/>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+7,2%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+12,3%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+21,8%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-4,6%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+21,0%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61493151"/>
                  </a:ext>
                </a:extLst>
              </a:tr>
              <a:tr h="90687">
                <a:tc>
                  <a:txBody>
                    <a:bodyPr/>
                    <a:lstStyle/>
                    <a:p>
                      <a:pPr algn="l" fontAlgn="ctr"/>
                      <a:r>
                        <a:rPr lang="fr-FR" sz="750" b="0" i="0" u="none" strike="noStrike" dirty="0">
                          <a:solidFill>
                            <a:srgbClr val="000000"/>
                          </a:solidFill>
                          <a:effectLst/>
                          <a:latin typeface="Arial" panose="020B0604020202020204" pitchFamily="34" charset="0"/>
                        </a:rPr>
                        <a:t>Contrats de prestations de services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217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188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99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82682371"/>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-41,1%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+111,2%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+10,6%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+88,7%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-13,0%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41196918"/>
                  </a:ext>
                </a:extLst>
              </a:tr>
              <a:tr h="90687">
                <a:tc>
                  <a:txBody>
                    <a:bodyPr/>
                    <a:lstStyle/>
                    <a:p>
                      <a:pPr algn="l" fontAlgn="ctr"/>
                      <a:r>
                        <a:rPr lang="fr-FR" sz="750" b="0" i="0" u="none" strike="noStrike">
                          <a:solidFill>
                            <a:srgbClr val="000000"/>
                          </a:solidFill>
                          <a:effectLst/>
                          <a:latin typeface="Arial" panose="020B0604020202020204" pitchFamily="34" charset="0"/>
                        </a:rPr>
                        <a:t>Locations et charges locatives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0" u="none" strike="noStrike">
                          <a:solidFill>
                            <a:srgbClr val="000000"/>
                          </a:solidFill>
                          <a:effectLst/>
                          <a:latin typeface="Arial" panose="020B0604020202020204" pitchFamily="34" charset="0"/>
                        </a:rPr>
                        <a:t>40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54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614009022"/>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+0,9%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-14,4%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+4,6%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-21,3%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9642933"/>
                  </a:ext>
                </a:extLst>
              </a:tr>
              <a:tr h="90687">
                <a:tc>
                  <a:txBody>
                    <a:bodyPr/>
                    <a:lstStyle/>
                    <a:p>
                      <a:pPr algn="l" fontAlgn="ctr"/>
                      <a:r>
                        <a:rPr lang="fr-FR" sz="750" b="0" i="0" u="none" strike="noStrike">
                          <a:solidFill>
                            <a:srgbClr val="000000"/>
                          </a:solidFill>
                          <a:effectLst/>
                          <a:latin typeface="Arial" panose="020B0604020202020204" pitchFamily="34" charset="0"/>
                        </a:rPr>
                        <a:t>Entretien et réparations, maintenance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136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145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201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197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241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180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44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474922587"/>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+4,8%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-10,7%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+20,1%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+38,4%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-25,3%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34662761"/>
                  </a:ext>
                </a:extLst>
              </a:tr>
              <a:tr h="90687">
                <a:tc>
                  <a:txBody>
                    <a:bodyPr/>
                    <a:lstStyle/>
                    <a:p>
                      <a:pPr algn="l" fontAlgn="ctr"/>
                      <a:r>
                        <a:rPr lang="fr-FR" sz="750" b="0" i="0" u="none" strike="noStrike" dirty="0">
                          <a:solidFill>
                            <a:srgbClr val="000000"/>
                          </a:solidFill>
                          <a:effectLst/>
                          <a:latin typeface="Arial" panose="020B0604020202020204" pitchFamily="34" charset="0"/>
                        </a:rPr>
                        <a:t>Assurances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0" u="none" strike="noStrike">
                          <a:solidFill>
                            <a:srgbClr val="000000"/>
                          </a:solidFill>
                          <a:effectLst/>
                          <a:latin typeface="Arial" panose="020B0604020202020204" pitchFamily="34" charset="0"/>
                        </a:rPr>
                        <a:t>28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75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84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57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545980399"/>
                  </a:ext>
                </a:extLst>
              </a:tr>
              <a:tr h="90687">
                <a:tc>
                  <a:txBody>
                    <a:bodyPr/>
                    <a:lstStyle/>
                    <a:p>
                      <a:pPr algn="r" fontAlgn="ctr"/>
                      <a:r>
                        <a:rPr lang="fr-FR" sz="75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+170,4%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-58,0%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+15,0%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+65,4%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dirty="0">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2573055"/>
                  </a:ext>
                </a:extLst>
              </a:tr>
              <a:tr h="90687">
                <a:tc>
                  <a:txBody>
                    <a:bodyPr/>
                    <a:lstStyle/>
                    <a:p>
                      <a:pPr algn="l" fontAlgn="ctr"/>
                      <a:r>
                        <a:rPr lang="fr-FR" sz="750" b="0" i="0" u="none" strike="noStrike">
                          <a:solidFill>
                            <a:srgbClr val="000000"/>
                          </a:solidFill>
                          <a:effectLst/>
                          <a:latin typeface="Arial" panose="020B0604020202020204" pitchFamily="34" charset="0"/>
                        </a:rPr>
                        <a:t>Honoraires et études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65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88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59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58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15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215807282"/>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+48,6%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+61,2%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-16,4%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-33,2%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-1,6%</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98787231"/>
                  </a:ext>
                </a:extLst>
              </a:tr>
              <a:tr h="90687">
                <a:tc>
                  <a:txBody>
                    <a:bodyPr/>
                    <a:lstStyle/>
                    <a:p>
                      <a:pPr algn="l" fontAlgn="ctr"/>
                      <a:r>
                        <a:rPr lang="fr-FR" sz="750" b="0" i="0" u="none" strike="noStrike">
                          <a:solidFill>
                            <a:srgbClr val="000000"/>
                          </a:solidFill>
                          <a:effectLst/>
                          <a:latin typeface="Arial" panose="020B0604020202020204" pitchFamily="34" charset="0"/>
                        </a:rPr>
                        <a:t>Publicité, publications, relations publiques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a:solidFill>
                            <a:srgbClr val="000000"/>
                          </a:solidFill>
                          <a:effectLst/>
                          <a:latin typeface="Arial" panose="020B0604020202020204" pitchFamily="34" charset="0"/>
                        </a:rPr>
                        <a:t>17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687217072"/>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-43,5%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+71,5%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+100,3%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+17,3%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3771658"/>
                  </a:ext>
                </a:extLst>
              </a:tr>
              <a:tr h="90687">
                <a:tc>
                  <a:txBody>
                    <a:bodyPr/>
                    <a:lstStyle/>
                    <a:p>
                      <a:pPr algn="l" fontAlgn="ctr"/>
                      <a:r>
                        <a:rPr lang="fr-FR" sz="750" b="0" i="0" u="none" strike="noStrike">
                          <a:solidFill>
                            <a:srgbClr val="000000"/>
                          </a:solidFill>
                          <a:effectLst/>
                          <a:latin typeface="Arial" panose="020B0604020202020204" pitchFamily="34" charset="0"/>
                        </a:rPr>
                        <a:t>Transports de biens et transports collectifs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147047686"/>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-69,8%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+22,8%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+227,4%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-8,1%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-4,2%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30447112"/>
                  </a:ext>
                </a:extLst>
              </a:tr>
              <a:tr h="90687">
                <a:tc>
                  <a:txBody>
                    <a:bodyPr/>
                    <a:lstStyle/>
                    <a:p>
                      <a:pPr algn="l" fontAlgn="ctr"/>
                      <a:r>
                        <a:rPr lang="fr-FR" sz="750" b="0" i="0" u="none" strike="noStrike">
                          <a:solidFill>
                            <a:srgbClr val="000000"/>
                          </a:solidFill>
                          <a:effectLst/>
                          <a:latin typeface="Arial" panose="020B0604020202020204" pitchFamily="34" charset="0"/>
                        </a:rPr>
                        <a:t>Déplacements, missions et réceptions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632984265"/>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-31,6%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+59,1%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-74,7%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-19,1%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+157,3%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-87,1%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5818312"/>
                  </a:ext>
                </a:extLst>
              </a:tr>
              <a:tr h="90687">
                <a:tc>
                  <a:txBody>
                    <a:bodyPr/>
                    <a:lstStyle/>
                    <a:p>
                      <a:pPr algn="l" fontAlgn="ctr"/>
                      <a:r>
                        <a:rPr lang="fr-FR" sz="750" b="0" i="0" u="none" strike="noStrike">
                          <a:solidFill>
                            <a:srgbClr val="000000"/>
                          </a:solidFill>
                          <a:effectLst/>
                          <a:latin typeface="Arial" panose="020B0604020202020204" pitchFamily="34" charset="0"/>
                        </a:rPr>
                        <a:t>Frais postaux et de télécommunications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13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4060414429"/>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+9,3%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-14,2%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+20,4%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+14,8%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-7,3%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73477695"/>
                  </a:ext>
                </a:extLst>
              </a:tr>
              <a:tr h="90687">
                <a:tc>
                  <a:txBody>
                    <a:bodyPr/>
                    <a:lstStyle/>
                    <a:p>
                      <a:pPr algn="l" fontAlgn="ctr"/>
                      <a:r>
                        <a:rPr lang="fr-FR" sz="750" b="0" i="0" u="none" strike="noStrike">
                          <a:solidFill>
                            <a:srgbClr val="000000"/>
                          </a:solidFill>
                          <a:effectLst/>
                          <a:latin typeface="Arial" panose="020B0604020202020204" pitchFamily="34" charset="0"/>
                        </a:rPr>
                        <a:t>Remboursements de frais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161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136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77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49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226815478"/>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+18,1%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-68,6%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+372,1%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+281,4%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-92,2%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+628,6%</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605429"/>
                  </a:ext>
                </a:extLst>
              </a:tr>
              <a:tr h="90687">
                <a:tc>
                  <a:txBody>
                    <a:bodyPr/>
                    <a:lstStyle/>
                    <a:p>
                      <a:pPr algn="l" fontAlgn="ctr"/>
                      <a:r>
                        <a:rPr lang="fr-FR" sz="750" b="0" i="0" u="none" strike="noStrike">
                          <a:solidFill>
                            <a:srgbClr val="000000"/>
                          </a:solidFill>
                          <a:effectLst/>
                          <a:latin typeface="Arial" panose="020B0604020202020204" pitchFamily="34" charset="0"/>
                        </a:rPr>
                        <a:t>Impôts et taxes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13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dirty="0">
                          <a:solidFill>
                            <a:srgbClr val="000000"/>
                          </a:solidFill>
                          <a:effectLst/>
                          <a:latin typeface="Arial" panose="020B0604020202020204" pitchFamily="34" charset="0"/>
                        </a:rPr>
                        <a:t>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288884795"/>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-2,5%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+19,0%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+25,8%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+26,3%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-28,8%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80900117"/>
                  </a:ext>
                </a:extLst>
              </a:tr>
              <a:tr h="90687">
                <a:tc>
                  <a:txBody>
                    <a:bodyPr/>
                    <a:lstStyle/>
                    <a:p>
                      <a:pPr algn="l" fontAlgn="ctr"/>
                      <a:r>
                        <a:rPr lang="fr-FR" sz="750" b="0" i="0" u="none" strike="noStrike">
                          <a:solidFill>
                            <a:srgbClr val="000000"/>
                          </a:solidFill>
                          <a:effectLst/>
                          <a:latin typeface="Arial" panose="020B0604020202020204" pitchFamily="34" charset="0"/>
                        </a:rPr>
                        <a:t>Autres charges à caractère général</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47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72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59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179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50" b="0" i="0" u="none" strike="noStrike">
                          <a:solidFill>
                            <a:srgbClr val="000000"/>
                          </a:solidFill>
                          <a:effectLst/>
                          <a:latin typeface="Arial" panose="020B0604020202020204" pitchFamily="34" charset="0"/>
                        </a:rPr>
                        <a:t>178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0" u="none" strike="noStrike" dirty="0">
                          <a:solidFill>
                            <a:srgbClr val="000000"/>
                          </a:solidFill>
                          <a:effectLst/>
                          <a:latin typeface="Arial" panose="020B0604020202020204" pitchFamily="34" charset="0"/>
                        </a:rPr>
                        <a:t>131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852632060"/>
                  </a:ext>
                </a:extLst>
              </a:tr>
              <a:tr h="90687">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+24,6%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+51,5%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-17,6%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dirty="0">
                          <a:solidFill>
                            <a:srgbClr val="000000"/>
                          </a:solidFill>
                          <a:effectLst/>
                          <a:latin typeface="Arial" panose="020B0604020202020204" pitchFamily="34" charset="0"/>
                        </a:rPr>
                        <a:t>+62,6%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+103,4%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50" b="0" i="1" u="none" strike="noStrike">
                          <a:solidFill>
                            <a:srgbClr val="000000"/>
                          </a:solidFill>
                          <a:effectLst/>
                          <a:latin typeface="Arial" panose="020B0604020202020204" pitchFamily="34" charset="0"/>
                        </a:rPr>
                        <a:t>-0,3%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92957389"/>
                  </a:ext>
                </a:extLst>
              </a:tr>
              <a:tr h="90687">
                <a:tc>
                  <a:txBody>
                    <a:bodyPr/>
                    <a:lstStyle/>
                    <a:p>
                      <a:pPr algn="l" fontAlgn="ctr"/>
                      <a:r>
                        <a:rPr lang="fr-FR" sz="750" b="1" i="0" u="none" strike="noStrike">
                          <a:solidFill>
                            <a:srgbClr val="000000"/>
                          </a:solidFill>
                          <a:effectLst/>
                          <a:latin typeface="Arial" panose="020B0604020202020204" pitchFamily="34" charset="0"/>
                        </a:rPr>
                        <a:t>Charges à caractère général</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5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50" b="1" i="0" u="none" strike="noStrike">
                          <a:solidFill>
                            <a:srgbClr val="000000"/>
                          </a:solidFill>
                          <a:effectLst/>
                          <a:latin typeface="Arial" panose="020B0604020202020204" pitchFamily="34" charset="0"/>
                        </a:rPr>
                        <a:t>673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50" b="1" i="0" u="none" strike="noStrike">
                          <a:solidFill>
                            <a:srgbClr val="000000"/>
                          </a:solidFill>
                          <a:effectLst/>
                          <a:latin typeface="Arial" panose="020B0604020202020204" pitchFamily="34" charset="0"/>
                        </a:rPr>
                        <a:t>649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50" b="1" i="0" u="none" strike="noStrike" dirty="0">
                          <a:solidFill>
                            <a:srgbClr val="000000"/>
                          </a:solidFill>
                          <a:effectLst/>
                          <a:latin typeface="Arial" panose="020B0604020202020204" pitchFamily="34" charset="0"/>
                        </a:rPr>
                        <a:t>744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50" b="1" i="0" u="none" strike="noStrike" dirty="0">
                          <a:solidFill>
                            <a:srgbClr val="000000"/>
                          </a:solidFill>
                          <a:effectLst/>
                          <a:latin typeface="Arial" panose="020B0604020202020204" pitchFamily="34" charset="0"/>
                        </a:rPr>
                        <a:t>1 081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50" b="1" i="0" u="none" strike="noStrike">
                          <a:solidFill>
                            <a:srgbClr val="000000"/>
                          </a:solidFill>
                          <a:effectLst/>
                          <a:latin typeface="Arial" panose="020B0604020202020204" pitchFamily="34" charset="0"/>
                        </a:rPr>
                        <a:t>1 161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50" b="1" i="0" u="none" strike="noStrike">
                          <a:solidFill>
                            <a:srgbClr val="000000"/>
                          </a:solidFill>
                          <a:effectLst/>
                          <a:latin typeface="Arial" panose="020B0604020202020204" pitchFamily="34" charset="0"/>
                        </a:rPr>
                        <a:t>1 233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50" b="1" i="0" u="none" strike="noStrike">
                          <a:solidFill>
                            <a:srgbClr val="000000"/>
                          </a:solidFill>
                          <a:effectLst/>
                          <a:latin typeface="Arial" panose="020B0604020202020204" pitchFamily="34" charset="0"/>
                        </a:rPr>
                        <a:t>1 208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1" i="0" u="none" strike="noStrike" dirty="0">
                          <a:solidFill>
                            <a:srgbClr val="000000"/>
                          </a:solidFill>
                          <a:effectLst/>
                          <a:latin typeface="Arial" panose="020B0604020202020204" pitchFamily="34" charset="0"/>
                        </a:rPr>
                        <a:t>535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4169570042"/>
                  </a:ext>
                </a:extLst>
              </a:tr>
              <a:tr h="95221">
                <a:tc>
                  <a:txBody>
                    <a:bodyPr/>
                    <a:lstStyle/>
                    <a:p>
                      <a:pPr algn="r" fontAlgn="ctr"/>
                      <a:r>
                        <a:rPr lang="fr-FR" sz="75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50" b="0" i="1"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5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50" b="0" i="1" u="none" strike="noStrike">
                          <a:solidFill>
                            <a:srgbClr val="000000"/>
                          </a:solidFill>
                          <a:effectLst/>
                          <a:latin typeface="Arial" panose="020B0604020202020204" pitchFamily="34" charset="0"/>
                        </a:rPr>
                        <a:t>-3,6%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50" b="0" i="1" u="none" strike="noStrike">
                          <a:solidFill>
                            <a:srgbClr val="000000"/>
                          </a:solidFill>
                          <a:effectLst/>
                          <a:latin typeface="Arial" panose="020B0604020202020204" pitchFamily="34" charset="0"/>
                        </a:rPr>
                        <a:t>+14,8%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50" b="0" i="1" u="none" strike="noStrike">
                          <a:solidFill>
                            <a:srgbClr val="000000"/>
                          </a:solidFill>
                          <a:effectLst/>
                          <a:latin typeface="Arial" panose="020B0604020202020204" pitchFamily="34" charset="0"/>
                        </a:rPr>
                        <a:t>+45,2%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50" b="0" i="1" u="none" strike="noStrike">
                          <a:solidFill>
                            <a:srgbClr val="000000"/>
                          </a:solidFill>
                          <a:effectLst/>
                          <a:latin typeface="Arial" panose="020B0604020202020204" pitchFamily="34" charset="0"/>
                        </a:rPr>
                        <a:t>+7,4%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50" b="0" i="1" u="none" strike="noStrike">
                          <a:solidFill>
                            <a:srgbClr val="000000"/>
                          </a:solidFill>
                          <a:effectLst/>
                          <a:latin typeface="Arial" panose="020B0604020202020204" pitchFamily="34" charset="0"/>
                        </a:rPr>
                        <a:t>+6,2%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50" b="0" i="1" u="none" strike="noStrike">
                          <a:solidFill>
                            <a:srgbClr val="000000"/>
                          </a:solidFill>
                          <a:effectLst/>
                          <a:latin typeface="Arial" panose="020B0604020202020204" pitchFamily="34" charset="0"/>
                        </a:rPr>
                        <a:t>-2,0%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l" fontAlgn="ctr"/>
                      <a:endParaRPr lang="fr-FR" sz="75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5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958127374"/>
                  </a:ext>
                </a:extLst>
              </a:tr>
            </a:tbl>
          </a:graphicData>
        </a:graphic>
      </p:graphicFrame>
    </p:spTree>
    <p:extLst>
      <p:ext uri="{BB962C8B-B14F-4D97-AF65-F5344CB8AC3E}">
        <p14:creationId xmlns:p14="http://schemas.microsoft.com/office/powerpoint/2010/main" val="2264421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14</a:t>
            </a:fld>
            <a:endParaRPr lang="fr-FR" dirty="0"/>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6" name="ZoneTexte 5">
            <a:extLst>
              <a:ext uri="{FF2B5EF4-FFF2-40B4-BE49-F238E27FC236}">
                <a16:creationId xmlns:a16="http://schemas.microsoft.com/office/drawing/2014/main" id="{F0B5FBB7-967D-483E-A042-32EB0DB21018}"/>
              </a:ext>
            </a:extLst>
          </p:cNvPr>
          <p:cNvSpPr txBox="1"/>
          <p:nvPr/>
        </p:nvSpPr>
        <p:spPr>
          <a:xfrm>
            <a:off x="169257" y="3006758"/>
            <a:ext cx="8505473" cy="1708160"/>
          </a:xfrm>
          <a:prstGeom prst="rect">
            <a:avLst/>
          </a:prstGeom>
          <a:noFill/>
        </p:spPr>
        <p:txBody>
          <a:bodyPr wrap="square" rtlCol="0">
            <a:spAutoFit/>
          </a:bodyPr>
          <a:lstStyle/>
          <a:p>
            <a:r>
              <a:rPr lang="fr-FR" sz="1050" dirty="0"/>
              <a:t>Les charges à caractère général ont augmenté de +535 k€ entre 2019 et 2025. Cette augmentation s’explique principalement par les postes suivants : </a:t>
            </a:r>
          </a:p>
          <a:p>
            <a:pPr marL="285750" indent="-285750">
              <a:buFont typeface="Courier New" panose="02070309020205020404" pitchFamily="49" charset="0"/>
              <a:buChar char="o"/>
            </a:pPr>
            <a:r>
              <a:rPr lang="fr-FR" sz="1050" dirty="0"/>
              <a:t>Les fluides : +84 k€, </a:t>
            </a:r>
          </a:p>
          <a:p>
            <a:pPr marL="285750" indent="-285750">
              <a:buFont typeface="Courier New" panose="02070309020205020404" pitchFamily="49" charset="0"/>
              <a:buChar char="o"/>
            </a:pPr>
            <a:r>
              <a:rPr lang="fr-FR" sz="1050" dirty="0"/>
              <a:t>Les dépenses d’entretien, réparations et maintenance : +44 k€, </a:t>
            </a:r>
          </a:p>
          <a:p>
            <a:pPr marL="285750" indent="-285750">
              <a:buFont typeface="Courier New" panose="02070309020205020404" pitchFamily="49" charset="0"/>
              <a:buChar char="o"/>
            </a:pPr>
            <a:r>
              <a:rPr lang="fr-FR" sz="1050" dirty="0"/>
              <a:t>Les contrats de prestations de services (+99 k€), </a:t>
            </a:r>
          </a:p>
          <a:p>
            <a:pPr marL="285750" indent="-285750">
              <a:buFont typeface="Courier New" panose="02070309020205020404" pitchFamily="49" charset="0"/>
              <a:buChar char="o"/>
            </a:pPr>
            <a:r>
              <a:rPr lang="fr-FR" sz="1050" dirty="0"/>
              <a:t>Les assurances : +57 k€, </a:t>
            </a:r>
          </a:p>
          <a:p>
            <a:pPr marL="285750" indent="-285750">
              <a:buFont typeface="Courier New" panose="02070309020205020404" pitchFamily="49" charset="0"/>
              <a:buChar char="o"/>
            </a:pPr>
            <a:r>
              <a:rPr lang="fr-FR" sz="1050" dirty="0"/>
              <a:t>Les autres charges à caractère général : +131 k€ s’expliquant principalement sur les frais de nettoyage des locaux (+107 k€). </a:t>
            </a:r>
          </a:p>
          <a:p>
            <a:endParaRPr lang="fr-FR" sz="1050" dirty="0"/>
          </a:p>
          <a:p>
            <a:r>
              <a:rPr lang="fr-FR" sz="1050" dirty="0"/>
              <a:t>L’augmentation des charges s’explique par : </a:t>
            </a:r>
          </a:p>
          <a:p>
            <a:pPr marL="171450" indent="-171450">
              <a:buFontTx/>
              <a:buChar char="-"/>
            </a:pPr>
            <a:r>
              <a:rPr lang="fr-FR" sz="1050" dirty="0"/>
              <a:t>La mise en service du nouveau groupe scolaire et de la réhabilitation de l’ancien (installation du centre médical et d’une ludothèque), </a:t>
            </a:r>
          </a:p>
          <a:p>
            <a:pPr marL="171450" indent="-171450">
              <a:buFontTx/>
              <a:buChar char="-"/>
            </a:pPr>
            <a:r>
              <a:rPr lang="fr-FR" sz="1050" dirty="0"/>
              <a:t>Installation de l’école de musique et d’une salle dédiée aux associations suite à la réhabilitation d’un étage de l’ancien groupe scolaire.</a:t>
            </a:r>
          </a:p>
        </p:txBody>
      </p:sp>
      <p:graphicFrame>
        <p:nvGraphicFramePr>
          <p:cNvPr id="5" name="Tableau 4">
            <a:extLst>
              <a:ext uri="{FF2B5EF4-FFF2-40B4-BE49-F238E27FC236}">
                <a16:creationId xmlns:a16="http://schemas.microsoft.com/office/drawing/2014/main" id="{A0098669-4E8F-44C6-A93E-FBD32988E689}"/>
              </a:ext>
            </a:extLst>
          </p:cNvPr>
          <p:cNvGraphicFramePr>
            <a:graphicFrameLocks noGrp="1"/>
          </p:cNvGraphicFramePr>
          <p:nvPr>
            <p:extLst>
              <p:ext uri="{D42A27DB-BD31-4B8C-83A1-F6EECF244321}">
                <p14:modId xmlns:p14="http://schemas.microsoft.com/office/powerpoint/2010/main" val="2789514320"/>
              </p:ext>
            </p:extLst>
          </p:nvPr>
        </p:nvGraphicFramePr>
        <p:xfrm>
          <a:off x="169257" y="717580"/>
          <a:ext cx="8269607" cy="2259598"/>
        </p:xfrm>
        <a:graphic>
          <a:graphicData uri="http://schemas.openxmlformats.org/drawingml/2006/table">
            <a:tbl>
              <a:tblPr/>
              <a:tblGrid>
                <a:gridCol w="2808000">
                  <a:extLst>
                    <a:ext uri="{9D8B030D-6E8A-4147-A177-3AD203B41FA5}">
                      <a16:colId xmlns:a16="http://schemas.microsoft.com/office/drawing/2014/main" val="3812124720"/>
                    </a:ext>
                  </a:extLst>
                </a:gridCol>
                <a:gridCol w="524067">
                  <a:extLst>
                    <a:ext uri="{9D8B030D-6E8A-4147-A177-3AD203B41FA5}">
                      <a16:colId xmlns:a16="http://schemas.microsoft.com/office/drawing/2014/main" val="2654125175"/>
                    </a:ext>
                  </a:extLst>
                </a:gridCol>
                <a:gridCol w="578016">
                  <a:extLst>
                    <a:ext uri="{9D8B030D-6E8A-4147-A177-3AD203B41FA5}">
                      <a16:colId xmlns:a16="http://schemas.microsoft.com/office/drawing/2014/main" val="976204169"/>
                    </a:ext>
                  </a:extLst>
                </a:gridCol>
                <a:gridCol w="578016">
                  <a:extLst>
                    <a:ext uri="{9D8B030D-6E8A-4147-A177-3AD203B41FA5}">
                      <a16:colId xmlns:a16="http://schemas.microsoft.com/office/drawing/2014/main" val="3864525288"/>
                    </a:ext>
                  </a:extLst>
                </a:gridCol>
                <a:gridCol w="578016">
                  <a:extLst>
                    <a:ext uri="{9D8B030D-6E8A-4147-A177-3AD203B41FA5}">
                      <a16:colId xmlns:a16="http://schemas.microsoft.com/office/drawing/2014/main" val="2926131517"/>
                    </a:ext>
                  </a:extLst>
                </a:gridCol>
                <a:gridCol w="578016">
                  <a:extLst>
                    <a:ext uri="{9D8B030D-6E8A-4147-A177-3AD203B41FA5}">
                      <a16:colId xmlns:a16="http://schemas.microsoft.com/office/drawing/2014/main" val="1305958157"/>
                    </a:ext>
                  </a:extLst>
                </a:gridCol>
                <a:gridCol w="578016">
                  <a:extLst>
                    <a:ext uri="{9D8B030D-6E8A-4147-A177-3AD203B41FA5}">
                      <a16:colId xmlns:a16="http://schemas.microsoft.com/office/drawing/2014/main" val="714511022"/>
                    </a:ext>
                  </a:extLst>
                </a:gridCol>
                <a:gridCol w="578016">
                  <a:extLst>
                    <a:ext uri="{9D8B030D-6E8A-4147-A177-3AD203B41FA5}">
                      <a16:colId xmlns:a16="http://schemas.microsoft.com/office/drawing/2014/main" val="1290125216"/>
                    </a:ext>
                  </a:extLst>
                </a:gridCol>
                <a:gridCol w="616550">
                  <a:extLst>
                    <a:ext uri="{9D8B030D-6E8A-4147-A177-3AD203B41FA5}">
                      <a16:colId xmlns:a16="http://schemas.microsoft.com/office/drawing/2014/main" val="446253126"/>
                    </a:ext>
                  </a:extLst>
                </a:gridCol>
                <a:gridCol w="236344">
                  <a:extLst>
                    <a:ext uri="{9D8B030D-6E8A-4147-A177-3AD203B41FA5}">
                      <a16:colId xmlns:a16="http://schemas.microsoft.com/office/drawing/2014/main" val="3322471151"/>
                    </a:ext>
                  </a:extLst>
                </a:gridCol>
                <a:gridCol w="616550">
                  <a:extLst>
                    <a:ext uri="{9D8B030D-6E8A-4147-A177-3AD203B41FA5}">
                      <a16:colId xmlns:a16="http://schemas.microsoft.com/office/drawing/2014/main" val="2452753053"/>
                    </a:ext>
                  </a:extLst>
                </a:gridCol>
              </a:tblGrid>
              <a:tr h="154439">
                <a:tc gridSpan="9">
                  <a:txBody>
                    <a:bodyPr/>
                    <a:lstStyle/>
                    <a:p>
                      <a:pPr algn="ctr" fontAlgn="ctr"/>
                      <a:r>
                        <a:rPr lang="fr-FR" sz="700" b="1" i="0" u="none" strike="noStrike">
                          <a:solidFill>
                            <a:srgbClr val="F8F8F8"/>
                          </a:solidFill>
                          <a:effectLst/>
                          <a:latin typeface="Arial" panose="020B0604020202020204" pitchFamily="34" charset="0"/>
                        </a:rPr>
                        <a:t>CHARGES A CARACTERE GENERAL</a:t>
                      </a:r>
                    </a:p>
                  </a:txBody>
                  <a:tcPr marL="36000" marR="3600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a:noFill/>
                    </a:lnT>
                    <a:lnB>
                      <a:noFill/>
                    </a:lnB>
                  </a:tcPr>
                </a:tc>
                <a:tc rowSpan="2">
                  <a:txBody>
                    <a:bodyPr/>
                    <a:lstStyle/>
                    <a:p>
                      <a:pPr algn="ctr" fontAlgn="ctr"/>
                      <a:r>
                        <a:rPr lang="fr-FR" sz="700" b="1" i="0" u="none" strike="noStrike">
                          <a:solidFill>
                            <a:srgbClr val="F8F8F8"/>
                          </a:solidFill>
                          <a:effectLst/>
                          <a:latin typeface="Arial" panose="020B0604020202020204" pitchFamily="34" charset="0"/>
                        </a:rPr>
                        <a:t>Ecart 2019-2025</a:t>
                      </a:r>
                    </a:p>
                  </a:txBody>
                  <a:tcPr marL="36000" marR="36000" marT="0" marB="0" anchor="ctr">
                    <a:lnL>
                      <a:noFill/>
                    </a:lnL>
                    <a:lnR>
                      <a:noFill/>
                    </a:lnR>
                    <a:lnT>
                      <a:noFill/>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871705537"/>
                  </a:ext>
                </a:extLst>
              </a:tr>
              <a:tr h="154439">
                <a:tc>
                  <a:txBody>
                    <a:bodyPr/>
                    <a:lstStyle/>
                    <a:p>
                      <a:pPr algn="l" fontAlgn="ctr"/>
                      <a:r>
                        <a:rPr lang="fr-FR" sz="70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700" b="1" i="0" u="none" strike="noStrike" dirty="0">
                          <a:solidFill>
                            <a:srgbClr val="F8F8F8"/>
                          </a:solidFill>
                          <a:effectLst/>
                          <a:latin typeface="Arial" panose="020B0604020202020204" pitchFamily="34" charset="0"/>
                        </a:rPr>
                        <a:t>Δ</a:t>
                      </a:r>
                      <a:r>
                        <a:rPr lang="fr-FR" sz="700" b="1" i="0" u="none" strike="noStrike" dirty="0" err="1">
                          <a:solidFill>
                            <a:srgbClr val="F8F8F8"/>
                          </a:solidFill>
                          <a:effectLst/>
                          <a:latin typeface="Arial" panose="020B0604020202020204" pitchFamily="34" charset="0"/>
                        </a:rPr>
                        <a:t>moy</a:t>
                      </a:r>
                      <a:endParaRPr lang="fr-FR" sz="700" b="1" i="0" u="none" strike="noStrike" dirty="0">
                        <a:solidFill>
                          <a:srgbClr val="F8F8F8"/>
                        </a:solidFill>
                        <a:effectLst/>
                        <a:latin typeface="Arial" panose="020B0604020202020204" pitchFamily="34" charset="0"/>
                      </a:endParaRP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7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a:noFill/>
                    </a:lnR>
                    <a:lnT>
                      <a:noFill/>
                    </a:lnT>
                    <a:lnB>
                      <a:noFill/>
                    </a:lnB>
                  </a:tcPr>
                </a:tc>
                <a:tc vMerge="1">
                  <a:txBody>
                    <a:bodyPr/>
                    <a:lstStyle/>
                    <a:p>
                      <a:endParaRPr lang="fr-FR"/>
                    </a:p>
                  </a:txBody>
                  <a:tcPr/>
                </a:tc>
                <a:extLst>
                  <a:ext uri="{0D108BD9-81ED-4DB2-BD59-A6C34878D82A}">
                    <a16:rowId xmlns:a16="http://schemas.microsoft.com/office/drawing/2014/main" val="9898319"/>
                  </a:ext>
                </a:extLst>
              </a:tr>
              <a:tr h="0">
                <a:tc>
                  <a:txBody>
                    <a:bodyPr/>
                    <a:lstStyle/>
                    <a:p>
                      <a:pPr algn="l" fontAlgn="ctr"/>
                      <a:r>
                        <a:rPr lang="fr-FR" sz="700" b="0" i="0" u="none" strike="noStrike" dirty="0">
                          <a:solidFill>
                            <a:srgbClr val="000000"/>
                          </a:solidFill>
                          <a:effectLst/>
                          <a:latin typeface="Arial" panose="020B0604020202020204" pitchFamily="34" charset="0"/>
                        </a:rPr>
                        <a:t>Fluides (eau/assainissement, électricité, chauffage, combustibles)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95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147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202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189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0" u="none" strike="noStrike" dirty="0">
                          <a:solidFill>
                            <a:srgbClr val="000000"/>
                          </a:solidFill>
                          <a:effectLst/>
                          <a:latin typeface="Arial" panose="020B0604020202020204" pitchFamily="34" charset="0"/>
                        </a:rPr>
                        <a:t>84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4169470957"/>
                  </a:ext>
                </a:extLst>
              </a:tr>
              <a:tr h="0">
                <a:tc>
                  <a:txBody>
                    <a:bodyPr/>
                    <a:lstStyle/>
                    <a:p>
                      <a:pPr algn="r" fontAlgn="ctr"/>
                      <a:r>
                        <a:rPr lang="fr-FR" sz="7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-9,4%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+39,1%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-6,4%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20432293"/>
                  </a:ext>
                </a:extLst>
              </a:tr>
              <a:tr h="0">
                <a:tc>
                  <a:txBody>
                    <a:bodyPr/>
                    <a:lstStyle/>
                    <a:p>
                      <a:pPr algn="l" fontAlgn="ctr"/>
                      <a:r>
                        <a:rPr lang="fr-FR" sz="700" b="0" i="0" u="none" strike="noStrike">
                          <a:solidFill>
                            <a:srgbClr val="000000"/>
                          </a:solidFill>
                          <a:effectLst/>
                          <a:latin typeface="Arial" panose="020B0604020202020204" pitchFamily="34" charset="0"/>
                        </a:rPr>
                        <a:t>Contrats de prestations de services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7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217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188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0" u="none" strike="noStrike">
                          <a:solidFill>
                            <a:srgbClr val="000000"/>
                          </a:solidFill>
                          <a:effectLst/>
                          <a:latin typeface="Arial" panose="020B0604020202020204" pitchFamily="34" charset="0"/>
                        </a:rPr>
                        <a:t>99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61796456"/>
                  </a:ext>
                </a:extLst>
              </a:tr>
              <a:tr h="0">
                <a:tc>
                  <a:txBody>
                    <a:bodyPr/>
                    <a:lstStyle/>
                    <a:p>
                      <a:pPr algn="r" fontAlgn="ctr"/>
                      <a:r>
                        <a:rPr lang="fr-FR" sz="7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-41,1%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+111,2%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+10,6%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+88,7%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-13,0%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5614964"/>
                  </a:ext>
                </a:extLst>
              </a:tr>
              <a:tr h="0">
                <a:tc>
                  <a:txBody>
                    <a:bodyPr/>
                    <a:lstStyle/>
                    <a:p>
                      <a:pPr algn="l" fontAlgn="ctr"/>
                      <a:r>
                        <a:rPr lang="fr-FR" sz="700" b="0" i="0" u="none" strike="noStrike">
                          <a:solidFill>
                            <a:srgbClr val="000000"/>
                          </a:solidFill>
                          <a:effectLst/>
                          <a:latin typeface="Arial" panose="020B0604020202020204" pitchFamily="34" charset="0"/>
                        </a:rPr>
                        <a:t>Entretien et réparations, maintenance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136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145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201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197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241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180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0" u="none" strike="noStrike" dirty="0">
                          <a:solidFill>
                            <a:srgbClr val="000000"/>
                          </a:solidFill>
                          <a:effectLst/>
                          <a:latin typeface="Arial" panose="020B0604020202020204" pitchFamily="34" charset="0"/>
                        </a:rPr>
                        <a:t>44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256801080"/>
                  </a:ext>
                </a:extLst>
              </a:tr>
              <a:tr h="0">
                <a:tc>
                  <a:txBody>
                    <a:bodyPr/>
                    <a:lstStyle/>
                    <a:p>
                      <a:pPr algn="r" fontAlgn="ctr"/>
                      <a:r>
                        <a:rPr lang="fr-FR" sz="7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+4,8%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-10,7%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+20,1%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+38,4%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-25,3%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07511439"/>
                  </a:ext>
                </a:extLst>
              </a:tr>
              <a:tr h="0">
                <a:tc>
                  <a:txBody>
                    <a:bodyPr/>
                    <a:lstStyle/>
                    <a:p>
                      <a:pPr algn="l" fontAlgn="ctr"/>
                      <a:r>
                        <a:rPr lang="fr-FR" sz="700" b="0" i="0" u="none" strike="noStrike">
                          <a:solidFill>
                            <a:srgbClr val="000000"/>
                          </a:solidFill>
                          <a:effectLst/>
                          <a:latin typeface="Arial" panose="020B0604020202020204" pitchFamily="34" charset="0"/>
                        </a:rPr>
                        <a:t>Autres charges à caractère général</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47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72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59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179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700" b="0" i="0" u="none" strike="noStrike">
                          <a:solidFill>
                            <a:srgbClr val="000000"/>
                          </a:solidFill>
                          <a:effectLst/>
                          <a:latin typeface="Arial" panose="020B0604020202020204" pitchFamily="34" charset="0"/>
                        </a:rPr>
                        <a:t>178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0" u="none" strike="noStrike" dirty="0">
                          <a:solidFill>
                            <a:srgbClr val="000000"/>
                          </a:solidFill>
                          <a:effectLst/>
                          <a:latin typeface="Arial" panose="020B0604020202020204" pitchFamily="34" charset="0"/>
                        </a:rPr>
                        <a:t>131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655195043"/>
                  </a:ext>
                </a:extLst>
              </a:tr>
              <a:tr h="0">
                <a:tc>
                  <a:txBody>
                    <a:bodyPr/>
                    <a:lstStyle/>
                    <a:p>
                      <a:pPr algn="r" fontAlgn="ctr"/>
                      <a:r>
                        <a:rPr lang="fr-FR" sz="7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+24,6%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+51,5%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-17,6%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+62,6%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+103,4%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700" b="0" i="1" u="none" strike="noStrike">
                          <a:solidFill>
                            <a:srgbClr val="000000"/>
                          </a:solidFill>
                          <a:effectLst/>
                          <a:latin typeface="Arial" panose="020B0604020202020204" pitchFamily="34" charset="0"/>
                        </a:rPr>
                        <a:t>-0,3%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9603498"/>
                  </a:ext>
                </a:extLst>
              </a:tr>
              <a:tr h="0">
                <a:tc>
                  <a:txBody>
                    <a:bodyPr/>
                    <a:lstStyle/>
                    <a:p>
                      <a:pPr algn="l" fontAlgn="ctr"/>
                      <a:r>
                        <a:rPr lang="fr-FR" sz="700" b="1" i="0" u="none" strike="noStrike">
                          <a:solidFill>
                            <a:srgbClr val="000000"/>
                          </a:solidFill>
                          <a:effectLst/>
                          <a:latin typeface="Arial" panose="020B0604020202020204" pitchFamily="34" charset="0"/>
                        </a:rPr>
                        <a:t>Charges à caractère général</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377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340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420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566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659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838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735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1" i="0" u="none" strike="noStrike">
                          <a:solidFill>
                            <a:srgbClr val="000000"/>
                          </a:solidFill>
                          <a:effectLst/>
                          <a:latin typeface="Arial" panose="020B0604020202020204" pitchFamily="34" charset="0"/>
                        </a:rPr>
                        <a:t>359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2397740268"/>
                  </a:ext>
                </a:extLst>
              </a:tr>
              <a:tr h="0">
                <a:tc>
                  <a:txBody>
                    <a:bodyPr/>
                    <a:lstStyle/>
                    <a:p>
                      <a:pPr algn="r" fontAlgn="ctr"/>
                      <a:r>
                        <a:rPr lang="fr-FR" sz="7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-3,6%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+14,8%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+45,2%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+7,4%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-2,0%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172975822"/>
                  </a:ext>
                </a:extLst>
              </a:tr>
              <a:tr h="0">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a:noFill/>
                    </a:lnT>
                    <a:lnB>
                      <a:noFill/>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8921919"/>
                  </a:ext>
                </a:extLst>
              </a:tr>
              <a:tr h="0">
                <a:tc>
                  <a:txBody>
                    <a:bodyPr/>
                    <a:lstStyle/>
                    <a:p>
                      <a:pPr algn="l" fontAlgn="ctr"/>
                      <a:r>
                        <a:rPr lang="fr-FR" sz="700" b="1" i="0" u="none" strike="noStrike" dirty="0">
                          <a:solidFill>
                            <a:srgbClr val="000000"/>
                          </a:solidFill>
                          <a:effectLst/>
                          <a:latin typeface="Arial" panose="020B0604020202020204" pitchFamily="34" charset="0"/>
                        </a:rPr>
                        <a:t>Part dans le total</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56,0%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52,4%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56,5%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52,4%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56,7%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68,0%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60,9%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1" i="0" u="none" strike="noStrike">
                          <a:solidFill>
                            <a:srgbClr val="000000"/>
                          </a:solidFill>
                          <a:effectLst/>
                          <a:latin typeface="Arial" panose="020B0604020202020204" pitchFamily="34" charset="0"/>
                        </a:rPr>
                        <a:t>67,0%</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1702007331"/>
                  </a:ext>
                </a:extLst>
              </a:tr>
              <a:tr h="0">
                <a:tc>
                  <a:txBody>
                    <a:bodyPr/>
                    <a:lstStyle/>
                    <a:p>
                      <a:pPr algn="r" fontAlgn="ctr"/>
                      <a:r>
                        <a:rPr lang="fr-FR" sz="700" b="0" i="1" u="none" strike="noStrike" dirty="0">
                          <a:solidFill>
                            <a:srgbClr val="000000"/>
                          </a:solidFill>
                          <a:effectLst/>
                          <a:latin typeface="Arial" panose="020B0604020202020204" pitchFamily="34" charset="0"/>
                        </a:rPr>
                        <a:t>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92147497"/>
                  </a:ext>
                </a:extLst>
              </a:tr>
              <a:tr h="0">
                <a:tc>
                  <a:txBody>
                    <a:bodyPr/>
                    <a:lstStyle/>
                    <a:p>
                      <a:pPr algn="l" fontAlgn="ctr"/>
                      <a:endParaRPr lang="fr-FR" sz="800" b="0" i="0" u="none" strike="noStrike" dirty="0">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a:noFill/>
                    </a:lnT>
                    <a:lnB>
                      <a:noFill/>
                    </a:lnB>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8870603"/>
                  </a:ext>
                </a:extLst>
              </a:tr>
              <a:tr h="0">
                <a:tc>
                  <a:txBody>
                    <a:bodyPr/>
                    <a:lstStyle/>
                    <a:p>
                      <a:pPr algn="l" fontAlgn="ctr"/>
                      <a:r>
                        <a:rPr lang="fr-FR" sz="700" b="1" i="0" u="none" strike="noStrike" dirty="0">
                          <a:solidFill>
                            <a:srgbClr val="000000"/>
                          </a:solidFill>
                          <a:effectLst/>
                          <a:latin typeface="Arial" panose="020B0604020202020204" pitchFamily="34" charset="0"/>
                        </a:rPr>
                        <a:t>Charges à caractère général</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673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649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744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1 081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1 161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1 233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700" b="1" i="0" u="none" strike="noStrike">
                          <a:solidFill>
                            <a:srgbClr val="000000"/>
                          </a:solidFill>
                          <a:effectLst/>
                          <a:latin typeface="Arial" panose="020B0604020202020204" pitchFamily="34" charset="0"/>
                        </a:rPr>
                        <a:t>1 208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1" i="0" u="none" strike="noStrike">
                          <a:solidFill>
                            <a:srgbClr val="000000"/>
                          </a:solidFill>
                          <a:effectLst/>
                          <a:latin typeface="Arial" panose="020B0604020202020204" pitchFamily="34" charset="0"/>
                        </a:rPr>
                        <a:t>535</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3295465608"/>
                  </a:ext>
                </a:extLst>
              </a:tr>
              <a:tr h="0">
                <a:tc>
                  <a:txBody>
                    <a:bodyPr/>
                    <a:lstStyle/>
                    <a:p>
                      <a:pPr algn="r" fontAlgn="ctr"/>
                      <a:r>
                        <a:rPr lang="fr-FR" sz="7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+10,3%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-3,6%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+14,8%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+45,2%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+7,4%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700" b="0" i="1" u="none" strike="noStrike">
                          <a:solidFill>
                            <a:srgbClr val="000000"/>
                          </a:solidFill>
                          <a:effectLst/>
                          <a:latin typeface="Arial" panose="020B0604020202020204" pitchFamily="34" charset="0"/>
                        </a:rPr>
                        <a:t>-2,0%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l" fontAlgn="ctr"/>
                      <a:endParaRPr lang="fr-FR" sz="800" b="0" i="0" u="none" strike="noStrike">
                        <a:solidFill>
                          <a:srgbClr val="000000"/>
                        </a:solidFill>
                        <a:effectLst/>
                        <a:latin typeface="Calibri" panose="020F0502020204030204" pitchFamily="34" charset="0"/>
                      </a:endParaRP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ctr"/>
                      <a:r>
                        <a:rPr lang="fr-FR" sz="700" b="0" i="1" u="none" strike="noStrike" dirty="0">
                          <a:solidFill>
                            <a:srgbClr val="000000"/>
                          </a:solidFill>
                          <a:effectLst/>
                          <a:latin typeface="Arial" panose="020B0604020202020204" pitchFamily="34" charset="0"/>
                        </a:rPr>
                        <a:t> </a:t>
                      </a:r>
                    </a:p>
                  </a:txBody>
                  <a:tcPr marL="3600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5359260"/>
                  </a:ext>
                </a:extLst>
              </a:tr>
            </a:tbl>
          </a:graphicData>
        </a:graphic>
      </p:graphicFrame>
      <p:sp>
        <p:nvSpPr>
          <p:cNvPr id="8" name="Espace réservé du texte 3">
            <a:extLst>
              <a:ext uri="{FF2B5EF4-FFF2-40B4-BE49-F238E27FC236}">
                <a16:creationId xmlns:a16="http://schemas.microsoft.com/office/drawing/2014/main" id="{9495A930-F5EE-4DA1-B91E-14A363F396BA}"/>
              </a:ext>
            </a:extLst>
          </p:cNvPr>
          <p:cNvSpPr txBox="1">
            <a:spLocks/>
          </p:cNvSpPr>
          <p:nvPr/>
        </p:nvSpPr>
        <p:spPr>
          <a:xfrm>
            <a:off x="82439" y="379282"/>
            <a:ext cx="6840760" cy="34071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761D24"/>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Focus sur les charges à caractère général 2/2 </a:t>
            </a:r>
          </a:p>
        </p:txBody>
      </p:sp>
      <p:sp>
        <p:nvSpPr>
          <p:cNvPr id="9" name="Espace réservé du texte 1">
            <a:extLst>
              <a:ext uri="{FF2B5EF4-FFF2-40B4-BE49-F238E27FC236}">
                <a16:creationId xmlns:a16="http://schemas.microsoft.com/office/drawing/2014/main" id="{303B4E0B-309E-445A-B6EA-5A28EF2AC269}"/>
              </a:ext>
            </a:extLst>
          </p:cNvPr>
          <p:cNvSpPr txBox="1">
            <a:spLocks/>
          </p:cNvSpPr>
          <p:nvPr/>
        </p:nvSpPr>
        <p:spPr>
          <a:xfrm>
            <a:off x="82439" y="95622"/>
            <a:ext cx="6912768" cy="34071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761D24"/>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Analyse financière rétrospective 2019-2025 du budget principal</a:t>
            </a:r>
            <a:endParaRPr lang="fr-FR" dirty="0"/>
          </a:p>
        </p:txBody>
      </p:sp>
    </p:spTree>
    <p:extLst>
      <p:ext uri="{BB962C8B-B14F-4D97-AF65-F5344CB8AC3E}">
        <p14:creationId xmlns:p14="http://schemas.microsoft.com/office/powerpoint/2010/main" val="4288913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15</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Focus sur l’évolution des autres charges de gestion courante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5" name="ZoneTexte 4">
            <a:extLst>
              <a:ext uri="{FF2B5EF4-FFF2-40B4-BE49-F238E27FC236}">
                <a16:creationId xmlns:a16="http://schemas.microsoft.com/office/drawing/2014/main" id="{A9AB2748-401D-4015-8808-8457D4B6781A}"/>
              </a:ext>
            </a:extLst>
          </p:cNvPr>
          <p:cNvSpPr txBox="1"/>
          <p:nvPr/>
        </p:nvSpPr>
        <p:spPr>
          <a:xfrm>
            <a:off x="188524" y="3982122"/>
            <a:ext cx="8631948" cy="830997"/>
          </a:xfrm>
          <a:prstGeom prst="rect">
            <a:avLst/>
          </a:prstGeom>
          <a:solidFill>
            <a:schemeClr val="accent4">
              <a:lumMod val="20000"/>
              <a:lumOff val="80000"/>
            </a:schemeClr>
          </a:solidFill>
        </p:spPr>
        <p:txBody>
          <a:bodyPr wrap="square" rtlCol="0">
            <a:spAutoFit/>
          </a:bodyPr>
          <a:lstStyle/>
          <a:p>
            <a:pPr algn="just"/>
            <a:r>
              <a:rPr lang="fr-FR" sz="1200" dirty="0"/>
              <a:t>Les autres charges de gestion courante ont progressé à partir de 2024 de près de 540 k€ en raison d’une augmentation significative des subventions versées aux associations et autres personnes de droit privé. La commune verse 78 k€ de subvention à la ludothèque depuis sa mise en service (2022). À noter que parmi les subventions, la commune verse environ 400 k€ par an depuis 2024 à FOL 74 pour le service périscolaire et le centre de loisirs (convention d’objectifs). </a:t>
            </a:r>
          </a:p>
        </p:txBody>
      </p:sp>
      <p:graphicFrame>
        <p:nvGraphicFramePr>
          <p:cNvPr id="3" name="Tableau 2">
            <a:extLst>
              <a:ext uri="{FF2B5EF4-FFF2-40B4-BE49-F238E27FC236}">
                <a16:creationId xmlns:a16="http://schemas.microsoft.com/office/drawing/2014/main" id="{1050647B-66D7-4F10-AB58-A2759CCABCF8}"/>
              </a:ext>
            </a:extLst>
          </p:cNvPr>
          <p:cNvGraphicFramePr>
            <a:graphicFrameLocks noGrp="1"/>
          </p:cNvGraphicFramePr>
          <p:nvPr>
            <p:extLst>
              <p:ext uri="{D42A27DB-BD31-4B8C-83A1-F6EECF244321}">
                <p14:modId xmlns:p14="http://schemas.microsoft.com/office/powerpoint/2010/main" val="1429263637"/>
              </p:ext>
            </p:extLst>
          </p:nvPr>
        </p:nvGraphicFramePr>
        <p:xfrm>
          <a:off x="188524" y="1104227"/>
          <a:ext cx="8702116" cy="2406380"/>
        </p:xfrm>
        <a:graphic>
          <a:graphicData uri="http://schemas.openxmlformats.org/drawingml/2006/table">
            <a:tbl>
              <a:tblPr/>
              <a:tblGrid>
                <a:gridCol w="3600000">
                  <a:extLst>
                    <a:ext uri="{9D8B030D-6E8A-4147-A177-3AD203B41FA5}">
                      <a16:colId xmlns:a16="http://schemas.microsoft.com/office/drawing/2014/main" val="156416727"/>
                    </a:ext>
                  </a:extLst>
                </a:gridCol>
                <a:gridCol w="566116">
                  <a:extLst>
                    <a:ext uri="{9D8B030D-6E8A-4147-A177-3AD203B41FA5}">
                      <a16:colId xmlns:a16="http://schemas.microsoft.com/office/drawing/2014/main" val="3185552477"/>
                    </a:ext>
                  </a:extLst>
                </a:gridCol>
                <a:gridCol w="648000">
                  <a:extLst>
                    <a:ext uri="{9D8B030D-6E8A-4147-A177-3AD203B41FA5}">
                      <a16:colId xmlns:a16="http://schemas.microsoft.com/office/drawing/2014/main" val="264337888"/>
                    </a:ext>
                  </a:extLst>
                </a:gridCol>
                <a:gridCol w="648000">
                  <a:extLst>
                    <a:ext uri="{9D8B030D-6E8A-4147-A177-3AD203B41FA5}">
                      <a16:colId xmlns:a16="http://schemas.microsoft.com/office/drawing/2014/main" val="2074481594"/>
                    </a:ext>
                  </a:extLst>
                </a:gridCol>
                <a:gridCol w="648000">
                  <a:extLst>
                    <a:ext uri="{9D8B030D-6E8A-4147-A177-3AD203B41FA5}">
                      <a16:colId xmlns:a16="http://schemas.microsoft.com/office/drawing/2014/main" val="3172785063"/>
                    </a:ext>
                  </a:extLst>
                </a:gridCol>
                <a:gridCol w="648000">
                  <a:extLst>
                    <a:ext uri="{9D8B030D-6E8A-4147-A177-3AD203B41FA5}">
                      <a16:colId xmlns:a16="http://schemas.microsoft.com/office/drawing/2014/main" val="2004243526"/>
                    </a:ext>
                  </a:extLst>
                </a:gridCol>
                <a:gridCol w="648000">
                  <a:extLst>
                    <a:ext uri="{9D8B030D-6E8A-4147-A177-3AD203B41FA5}">
                      <a16:colId xmlns:a16="http://schemas.microsoft.com/office/drawing/2014/main" val="3239716628"/>
                    </a:ext>
                  </a:extLst>
                </a:gridCol>
                <a:gridCol w="648000">
                  <a:extLst>
                    <a:ext uri="{9D8B030D-6E8A-4147-A177-3AD203B41FA5}">
                      <a16:colId xmlns:a16="http://schemas.microsoft.com/office/drawing/2014/main" val="1386830441"/>
                    </a:ext>
                  </a:extLst>
                </a:gridCol>
                <a:gridCol w="648000">
                  <a:extLst>
                    <a:ext uri="{9D8B030D-6E8A-4147-A177-3AD203B41FA5}">
                      <a16:colId xmlns:a16="http://schemas.microsoft.com/office/drawing/2014/main" val="922315509"/>
                    </a:ext>
                  </a:extLst>
                </a:gridCol>
              </a:tblGrid>
              <a:tr h="166870">
                <a:tc gridSpan="9">
                  <a:txBody>
                    <a:bodyPr/>
                    <a:lstStyle/>
                    <a:p>
                      <a:pPr algn="ctr" fontAlgn="ctr"/>
                      <a:r>
                        <a:rPr lang="fr-FR" sz="800" b="1" i="0" u="none" strike="noStrike">
                          <a:solidFill>
                            <a:srgbClr val="F8F8F8"/>
                          </a:solidFill>
                          <a:effectLst/>
                          <a:latin typeface="Arial" panose="020B0604020202020204" pitchFamily="34" charset="0"/>
                        </a:rPr>
                        <a:t>AUTRES CHARGES DE GESTION COURANTE</a:t>
                      </a:r>
                    </a:p>
                  </a:txBody>
                  <a:tcPr marL="36000" marR="3600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827221823"/>
                  </a:ext>
                </a:extLst>
              </a:tr>
              <a:tr h="166870">
                <a:tc>
                  <a:txBody>
                    <a:bodyPr/>
                    <a:lstStyle/>
                    <a:p>
                      <a:pPr algn="l" fontAlgn="ctr"/>
                      <a:r>
                        <a:rPr lang="fr-FR" sz="800" b="1" i="0" u="none" strike="noStrike">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800" b="1" i="0" u="none" strike="noStrike">
                          <a:solidFill>
                            <a:srgbClr val="F8F8F8"/>
                          </a:solidFill>
                          <a:effectLst/>
                          <a:latin typeface="Arial" panose="020B0604020202020204" pitchFamily="34" charset="0"/>
                        </a:rPr>
                        <a:t>Δ</a:t>
                      </a:r>
                      <a:r>
                        <a:rPr lang="fr-FR" sz="800" b="1" i="0" u="none" strike="noStrike">
                          <a:solidFill>
                            <a:srgbClr val="F8F8F8"/>
                          </a:solidFill>
                          <a:effectLst/>
                          <a:latin typeface="Arial" panose="020B0604020202020204" pitchFamily="34" charset="0"/>
                        </a:rPr>
                        <a:t>moy</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968926854"/>
                  </a:ext>
                </a:extLst>
              </a:tr>
              <a:tr h="0">
                <a:tc>
                  <a:txBody>
                    <a:bodyPr/>
                    <a:lstStyle/>
                    <a:p>
                      <a:pPr algn="l" fontAlgn="ctr"/>
                      <a:r>
                        <a:rPr lang="fr-FR" sz="800" b="0" i="0" u="none" strike="noStrike" dirty="0">
                          <a:solidFill>
                            <a:srgbClr val="000000"/>
                          </a:solidFill>
                          <a:effectLst/>
                          <a:latin typeface="Arial" panose="020B0604020202020204" pitchFamily="34" charset="0"/>
                        </a:rPr>
                        <a:t>Indemnités des élus et frais de fonctionnement des groupes d'élus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dirty="0">
                          <a:solidFill>
                            <a:srgbClr val="000000"/>
                          </a:solidFill>
                          <a:effectLst/>
                          <a:latin typeface="Arial" panose="020B0604020202020204" pitchFamily="34" charset="0"/>
                        </a:rPr>
                        <a:t>53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77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91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303694980"/>
                  </a:ext>
                </a:extLst>
              </a:tr>
              <a:tr h="0">
                <a:tc>
                  <a:txBody>
                    <a:bodyPr/>
                    <a:lstStyle/>
                    <a:p>
                      <a:pPr algn="r" fontAlgn="ctr"/>
                      <a:r>
                        <a:rPr lang="fr-FR" sz="8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+8,7%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+44,3%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+5,4%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-9,0%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22673658"/>
                  </a:ext>
                </a:extLst>
              </a:tr>
              <a:tr h="0">
                <a:tc>
                  <a:txBody>
                    <a:bodyPr/>
                    <a:lstStyle/>
                    <a:p>
                      <a:pPr algn="l" fontAlgn="ctr"/>
                      <a:r>
                        <a:rPr lang="fr-FR" sz="800" b="0" i="0" u="none" strike="noStrike" dirty="0">
                          <a:solidFill>
                            <a:srgbClr val="000000"/>
                          </a:solidFill>
                          <a:effectLst/>
                          <a:latin typeface="Arial" panose="020B0604020202020204" pitchFamily="34" charset="0"/>
                        </a:rPr>
                        <a:t>Redevances pour concessions, brevets, licences, procédés, logiciels, droits et valeurs similaires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968697774"/>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+21,2%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+219,8%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+22,7%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-22,8%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+25,6%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-18,6%</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42210277"/>
                  </a:ext>
                </a:extLst>
              </a:tr>
              <a:tr h="0">
                <a:tc>
                  <a:txBody>
                    <a:bodyPr/>
                    <a:lstStyle/>
                    <a:p>
                      <a:pPr algn="l" fontAlgn="ctr"/>
                      <a:r>
                        <a:rPr lang="fr-FR" sz="800" b="0" i="0" u="none" strike="noStrike">
                          <a:solidFill>
                            <a:srgbClr val="000000"/>
                          </a:solidFill>
                          <a:effectLst/>
                          <a:latin typeface="Arial" panose="020B0604020202020204" pitchFamily="34" charset="0"/>
                        </a:rPr>
                        <a:t>Déficit ou excédents des régies et budgets annexes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192712934"/>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88178683"/>
                  </a:ext>
                </a:extLst>
              </a:tr>
              <a:tr h="0">
                <a:tc>
                  <a:txBody>
                    <a:bodyPr/>
                    <a:lstStyle/>
                    <a:p>
                      <a:pPr algn="l" fontAlgn="ctr"/>
                      <a:r>
                        <a:rPr lang="fr-FR" sz="800" b="0" i="0" u="none" strike="noStrike">
                          <a:solidFill>
                            <a:srgbClr val="000000"/>
                          </a:solidFill>
                          <a:effectLst/>
                          <a:latin typeface="Arial" panose="020B0604020202020204" pitchFamily="34" charset="0"/>
                        </a:rPr>
                        <a:t>Pertes sur créances irrécouvrables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222829325"/>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-81,2%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46167503"/>
                  </a:ext>
                </a:extLst>
              </a:tr>
              <a:tr h="0">
                <a:tc>
                  <a:txBody>
                    <a:bodyPr/>
                    <a:lstStyle/>
                    <a:p>
                      <a:pPr algn="l" fontAlgn="ctr"/>
                      <a:r>
                        <a:rPr lang="fr-FR" sz="800" b="0" i="0" u="none" strike="noStrike">
                          <a:solidFill>
                            <a:srgbClr val="000000"/>
                          </a:solidFill>
                          <a:effectLst/>
                          <a:latin typeface="Arial" panose="020B0604020202020204" pitchFamily="34" charset="0"/>
                        </a:rPr>
                        <a:t>Contingents et participations obligatoires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30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40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913568251"/>
                  </a:ext>
                </a:extLst>
              </a:tr>
              <a:tr h="0">
                <a:tc>
                  <a:txBody>
                    <a:bodyPr/>
                    <a:lstStyle/>
                    <a:p>
                      <a:pPr algn="r" fontAlgn="ctr"/>
                      <a:r>
                        <a:rPr lang="fr-FR" sz="8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+4,9%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+0,9%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+5,5%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+3,4%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+0,1%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+18,0%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01987925"/>
                  </a:ext>
                </a:extLst>
              </a:tr>
              <a:tr h="0">
                <a:tc>
                  <a:txBody>
                    <a:bodyPr/>
                    <a:lstStyle/>
                    <a:p>
                      <a:pPr algn="l" fontAlgn="ctr"/>
                      <a:r>
                        <a:rPr lang="fr-FR" sz="800" b="0" i="0" u="none" strike="noStrike" dirty="0">
                          <a:solidFill>
                            <a:srgbClr val="000000"/>
                          </a:solidFill>
                          <a:effectLst/>
                          <a:latin typeface="Arial" panose="020B0604020202020204" pitchFamily="34" charset="0"/>
                        </a:rPr>
                        <a:t>Subventions de fonctionnement versées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121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107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120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645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504</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537958170"/>
                  </a:ext>
                </a:extLst>
              </a:tr>
              <a:tr h="0">
                <a:tc>
                  <a:txBody>
                    <a:bodyPr/>
                    <a:lstStyle/>
                    <a:p>
                      <a:pPr algn="r" fontAlgn="ctr"/>
                      <a:r>
                        <a:rPr lang="fr-FR" sz="8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+26,9%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-59,0%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+36,9%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+100,1%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+438,9%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-21,8%</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07155173"/>
                  </a:ext>
                </a:extLst>
              </a:tr>
              <a:tr h="0">
                <a:tc>
                  <a:txBody>
                    <a:bodyPr/>
                    <a:lstStyle/>
                    <a:p>
                      <a:pPr algn="l" fontAlgn="ctr"/>
                      <a:r>
                        <a:rPr lang="fr-FR" sz="800" b="0" i="0" u="none" strike="noStrike">
                          <a:solidFill>
                            <a:srgbClr val="000000"/>
                          </a:solidFill>
                          <a:effectLst/>
                          <a:latin typeface="Arial" panose="020B0604020202020204" pitchFamily="34" charset="0"/>
                        </a:rPr>
                        <a:t>Charges diverses de gestion courante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4128829841"/>
                  </a:ext>
                </a:extLst>
              </a:tr>
              <a:tr h="0">
                <a:tc>
                  <a:txBody>
                    <a:bodyPr/>
                    <a:lstStyle/>
                    <a:p>
                      <a:pPr algn="r" fontAlgn="ctr"/>
                      <a:r>
                        <a:rPr lang="fr-FR" sz="8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+10,0%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+480,4%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-92,2%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a:solidFill>
                            <a:srgbClr val="000000"/>
                          </a:solidFill>
                          <a:effectLst/>
                          <a:latin typeface="Arial" panose="020B0604020202020204" pitchFamily="34" charset="0"/>
                        </a:rPr>
                        <a:t>+294,5%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fr-FR" sz="800" b="0" i="1" u="none" strike="noStrike" dirty="0">
                          <a:solidFill>
                            <a:srgbClr val="000000"/>
                          </a:solidFill>
                          <a:effectLst/>
                          <a:latin typeface="Arial" panose="020B0604020202020204" pitchFamily="34" charset="0"/>
                        </a:rPr>
                        <a:t>+35,5%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87863578"/>
                  </a:ext>
                </a:extLst>
              </a:tr>
              <a:tr h="0">
                <a:tc>
                  <a:txBody>
                    <a:bodyPr/>
                    <a:lstStyle/>
                    <a:p>
                      <a:pPr algn="l" fontAlgn="ctr"/>
                      <a:r>
                        <a:rPr lang="fr-FR" sz="800" b="1" i="0" u="none" strike="noStrike">
                          <a:solidFill>
                            <a:srgbClr val="000000"/>
                          </a:solidFill>
                          <a:effectLst/>
                          <a:latin typeface="Arial" panose="020B0604020202020204" pitchFamily="34" charset="0"/>
                        </a:rPr>
                        <a:t>Autres charges de gestion courante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207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220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171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192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dirty="0">
                          <a:solidFill>
                            <a:srgbClr val="000000"/>
                          </a:solidFill>
                          <a:effectLst/>
                          <a:latin typeface="Arial" panose="020B0604020202020204" pitchFamily="34" charset="0"/>
                        </a:rPr>
                        <a:t>251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789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641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383823122"/>
                  </a:ext>
                </a:extLst>
              </a:tr>
              <a:tr h="0">
                <a:tc>
                  <a:txBody>
                    <a:bodyPr/>
                    <a:lstStyle/>
                    <a:p>
                      <a:pPr algn="r" fontAlgn="ctr"/>
                      <a:r>
                        <a:rPr lang="fr-FR" sz="8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+20,7%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-22,4%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+12,6%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+30,5%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a:solidFill>
                            <a:srgbClr val="000000"/>
                          </a:solidFill>
                          <a:effectLst/>
                          <a:latin typeface="Arial" panose="020B0604020202020204" pitchFamily="34" charset="0"/>
                        </a:rPr>
                        <a:t>+214,4%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0" i="1" u="none" strike="noStrike" dirty="0">
                          <a:solidFill>
                            <a:srgbClr val="000000"/>
                          </a:solidFill>
                          <a:effectLst/>
                          <a:latin typeface="Arial" panose="020B0604020202020204" pitchFamily="34" charset="0"/>
                        </a:rPr>
                        <a:t>-18,7%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332596514"/>
                  </a:ext>
                </a:extLst>
              </a:tr>
            </a:tbl>
          </a:graphicData>
        </a:graphic>
      </p:graphicFrame>
    </p:spTree>
    <p:extLst>
      <p:ext uri="{BB962C8B-B14F-4D97-AF65-F5344CB8AC3E}">
        <p14:creationId xmlns:p14="http://schemas.microsoft.com/office/powerpoint/2010/main" val="444832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16</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23528" y="468899"/>
            <a:ext cx="6840760" cy="340717"/>
          </a:xfrm>
        </p:spPr>
        <p:txBody>
          <a:bodyPr/>
          <a:lstStyle/>
          <a:p>
            <a:r>
              <a:rPr lang="fr-FR" dirty="0"/>
              <a:t>Focus sur l’évolution des autres dépenses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251520" y="117505"/>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6" name="ZoneTexte 5">
            <a:extLst>
              <a:ext uri="{FF2B5EF4-FFF2-40B4-BE49-F238E27FC236}">
                <a16:creationId xmlns:a16="http://schemas.microsoft.com/office/drawing/2014/main" id="{F60EE8C8-D49B-44F2-8DBE-3DC3861A50F0}"/>
              </a:ext>
            </a:extLst>
          </p:cNvPr>
          <p:cNvSpPr txBox="1"/>
          <p:nvPr/>
        </p:nvSpPr>
        <p:spPr>
          <a:xfrm>
            <a:off x="186277" y="3643747"/>
            <a:ext cx="8771446" cy="646331"/>
          </a:xfrm>
          <a:prstGeom prst="rect">
            <a:avLst/>
          </a:prstGeom>
          <a:noFill/>
        </p:spPr>
        <p:txBody>
          <a:bodyPr wrap="square" rtlCol="0">
            <a:spAutoFit/>
          </a:bodyPr>
          <a:lstStyle/>
          <a:p>
            <a:pPr algn="just"/>
            <a:r>
              <a:rPr lang="fr-FR" sz="1200" dirty="0"/>
              <a:t>Les autres charges comprennent principalement les atténuations de produit (reversement de fiscalité au syndicat d’aménagement). La commune a été soumise au prélèvement au titre du dispositif de Lissage conjoncturel des ressources fiscales des collectivités locales 1 (DILICO 1) en 2025.</a:t>
            </a:r>
          </a:p>
        </p:txBody>
      </p:sp>
      <p:graphicFrame>
        <p:nvGraphicFramePr>
          <p:cNvPr id="3" name="Tableau 2">
            <a:extLst>
              <a:ext uri="{FF2B5EF4-FFF2-40B4-BE49-F238E27FC236}">
                <a16:creationId xmlns:a16="http://schemas.microsoft.com/office/drawing/2014/main" id="{E9E1589C-8F61-4E8A-80F0-E123E61CD2EB}"/>
              </a:ext>
            </a:extLst>
          </p:cNvPr>
          <p:cNvGraphicFramePr>
            <a:graphicFrameLocks noGrp="1"/>
          </p:cNvGraphicFramePr>
          <p:nvPr>
            <p:extLst>
              <p:ext uri="{D42A27DB-BD31-4B8C-83A1-F6EECF244321}">
                <p14:modId xmlns:p14="http://schemas.microsoft.com/office/powerpoint/2010/main" val="3522973200"/>
              </p:ext>
            </p:extLst>
          </p:nvPr>
        </p:nvGraphicFramePr>
        <p:xfrm>
          <a:off x="222003" y="1575424"/>
          <a:ext cx="8094767" cy="1718014"/>
        </p:xfrm>
        <a:graphic>
          <a:graphicData uri="http://schemas.openxmlformats.org/drawingml/2006/table">
            <a:tbl>
              <a:tblPr/>
              <a:tblGrid>
                <a:gridCol w="2719153">
                  <a:extLst>
                    <a:ext uri="{9D8B030D-6E8A-4147-A177-3AD203B41FA5}">
                      <a16:colId xmlns:a16="http://schemas.microsoft.com/office/drawing/2014/main" val="2166785770"/>
                    </a:ext>
                  </a:extLst>
                </a:gridCol>
                <a:gridCol w="587614">
                  <a:extLst>
                    <a:ext uri="{9D8B030D-6E8A-4147-A177-3AD203B41FA5}">
                      <a16:colId xmlns:a16="http://schemas.microsoft.com/office/drawing/2014/main" val="893059180"/>
                    </a:ext>
                  </a:extLst>
                </a:gridCol>
                <a:gridCol w="684000">
                  <a:extLst>
                    <a:ext uri="{9D8B030D-6E8A-4147-A177-3AD203B41FA5}">
                      <a16:colId xmlns:a16="http://schemas.microsoft.com/office/drawing/2014/main" val="1330709300"/>
                    </a:ext>
                  </a:extLst>
                </a:gridCol>
                <a:gridCol w="684000">
                  <a:extLst>
                    <a:ext uri="{9D8B030D-6E8A-4147-A177-3AD203B41FA5}">
                      <a16:colId xmlns:a16="http://schemas.microsoft.com/office/drawing/2014/main" val="2894548178"/>
                    </a:ext>
                  </a:extLst>
                </a:gridCol>
                <a:gridCol w="684000">
                  <a:extLst>
                    <a:ext uri="{9D8B030D-6E8A-4147-A177-3AD203B41FA5}">
                      <a16:colId xmlns:a16="http://schemas.microsoft.com/office/drawing/2014/main" val="2584361601"/>
                    </a:ext>
                  </a:extLst>
                </a:gridCol>
                <a:gridCol w="684000">
                  <a:extLst>
                    <a:ext uri="{9D8B030D-6E8A-4147-A177-3AD203B41FA5}">
                      <a16:colId xmlns:a16="http://schemas.microsoft.com/office/drawing/2014/main" val="4117593608"/>
                    </a:ext>
                  </a:extLst>
                </a:gridCol>
                <a:gridCol w="684000">
                  <a:extLst>
                    <a:ext uri="{9D8B030D-6E8A-4147-A177-3AD203B41FA5}">
                      <a16:colId xmlns:a16="http://schemas.microsoft.com/office/drawing/2014/main" val="4111788591"/>
                    </a:ext>
                  </a:extLst>
                </a:gridCol>
                <a:gridCol w="684000">
                  <a:extLst>
                    <a:ext uri="{9D8B030D-6E8A-4147-A177-3AD203B41FA5}">
                      <a16:colId xmlns:a16="http://schemas.microsoft.com/office/drawing/2014/main" val="1887934556"/>
                    </a:ext>
                  </a:extLst>
                </a:gridCol>
                <a:gridCol w="684000">
                  <a:extLst>
                    <a:ext uri="{9D8B030D-6E8A-4147-A177-3AD203B41FA5}">
                      <a16:colId xmlns:a16="http://schemas.microsoft.com/office/drawing/2014/main" val="2431970941"/>
                    </a:ext>
                  </a:extLst>
                </a:gridCol>
              </a:tblGrid>
              <a:tr h="173207">
                <a:tc gridSpan="9">
                  <a:txBody>
                    <a:bodyPr/>
                    <a:lstStyle/>
                    <a:p>
                      <a:pPr algn="ctr" fontAlgn="ctr"/>
                      <a:r>
                        <a:rPr lang="fr-FR" sz="900" b="1" i="0" u="none" strike="noStrike">
                          <a:solidFill>
                            <a:srgbClr val="F8F8F8"/>
                          </a:solidFill>
                          <a:effectLst/>
                          <a:latin typeface="Arial" panose="020B0604020202020204" pitchFamily="34" charset="0"/>
                        </a:rPr>
                        <a:t>AUTRES DEPENSES</a:t>
                      </a:r>
                    </a:p>
                  </a:txBody>
                  <a:tcPr marL="36000" marR="3600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207377479"/>
                  </a:ext>
                </a:extLst>
              </a:tr>
              <a:tr h="173207">
                <a:tc>
                  <a:txBody>
                    <a:bodyPr/>
                    <a:lstStyle/>
                    <a:p>
                      <a:pPr algn="l" fontAlgn="ctr"/>
                      <a:r>
                        <a:rPr lang="fr-FR" sz="900" b="1" i="0" u="none" strike="noStrike">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900" b="1" i="0" u="none" strike="noStrike">
                          <a:solidFill>
                            <a:srgbClr val="F8F8F8"/>
                          </a:solidFill>
                          <a:effectLst/>
                          <a:latin typeface="Arial" panose="020B0604020202020204" pitchFamily="34" charset="0"/>
                        </a:rPr>
                        <a:t>Δ</a:t>
                      </a:r>
                      <a:r>
                        <a:rPr lang="fr-FR" sz="900" b="1" i="0" u="none" strike="noStrike">
                          <a:solidFill>
                            <a:srgbClr val="F8F8F8"/>
                          </a:solidFill>
                          <a:effectLst/>
                          <a:latin typeface="Arial" panose="020B0604020202020204" pitchFamily="34" charset="0"/>
                        </a:rPr>
                        <a:t>moy</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dirty="0">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dirty="0">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263738281"/>
                  </a:ext>
                </a:extLst>
              </a:tr>
              <a:tr h="0">
                <a:tc>
                  <a:txBody>
                    <a:bodyPr/>
                    <a:lstStyle/>
                    <a:p>
                      <a:pPr algn="l" fontAlgn="ctr"/>
                      <a:r>
                        <a:rPr lang="fr-FR" sz="900" b="0" i="0" u="none" strike="noStrike" dirty="0">
                          <a:solidFill>
                            <a:srgbClr val="000000"/>
                          </a:solidFill>
                          <a:effectLst/>
                          <a:latin typeface="Arial" panose="020B0604020202020204" pitchFamily="34" charset="0"/>
                        </a:rPr>
                        <a:t>Autres atténuations de produits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900" b="0" i="0"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91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251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173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170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08649129"/>
                  </a:ext>
                </a:extLst>
              </a:tr>
              <a:tr h="0">
                <a:tc>
                  <a:txBody>
                    <a:bodyPr/>
                    <a:lstStyle/>
                    <a:p>
                      <a:pPr algn="r" fontAlgn="ctr"/>
                      <a:r>
                        <a:rPr lang="fr-FR" sz="9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+19,0%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-0,1%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+52,8%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+174,4%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-31,1%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-99,7%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+32281,0%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8139671"/>
                  </a:ext>
                </a:extLst>
              </a:tr>
              <a:tr h="0">
                <a:tc>
                  <a:txBody>
                    <a:bodyPr/>
                    <a:lstStyle/>
                    <a:p>
                      <a:pPr algn="l" fontAlgn="ctr"/>
                      <a:r>
                        <a:rPr lang="fr-FR" sz="900" b="0" i="0" u="none" strike="noStrike">
                          <a:solidFill>
                            <a:srgbClr val="000000"/>
                          </a:solidFill>
                          <a:effectLst/>
                          <a:latin typeface="Arial" panose="020B0604020202020204" pitchFamily="34" charset="0"/>
                        </a:rPr>
                        <a:t>Charges exceptionnelles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9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10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14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01563197"/>
                  </a:ext>
                </a:extLst>
              </a:tr>
              <a:tr h="0">
                <a:tc>
                  <a:txBody>
                    <a:bodyPr/>
                    <a:lstStyle/>
                    <a:p>
                      <a:pPr algn="r" fontAlgn="ctr"/>
                      <a:r>
                        <a:rPr lang="fr-FR" sz="9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-19,5%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-51,5%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-8,9%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-97,3%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+11814,5%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-95,1%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+283,3%</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3746446"/>
                  </a:ext>
                </a:extLst>
              </a:tr>
              <a:tr h="0">
                <a:tc>
                  <a:txBody>
                    <a:bodyPr/>
                    <a:lstStyle/>
                    <a:p>
                      <a:pPr algn="l" fontAlgn="ctr"/>
                      <a:r>
                        <a:rPr lang="fr-FR" sz="900" b="0" i="0" u="none" strike="noStrike">
                          <a:solidFill>
                            <a:srgbClr val="000000"/>
                          </a:solidFill>
                          <a:effectLst/>
                          <a:latin typeface="Arial" panose="020B0604020202020204" pitchFamily="34" charset="0"/>
                        </a:rPr>
                        <a:t>DILICO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fr-FR" sz="900" b="0"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59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21627491"/>
                  </a:ext>
                </a:extLst>
              </a:tr>
              <a:tr h="0">
                <a:tc>
                  <a:txBody>
                    <a:bodyPr/>
                    <a:lstStyle/>
                    <a:p>
                      <a:pPr algn="r" fontAlgn="ctr"/>
                      <a:r>
                        <a:rPr lang="fr-FR" sz="900" b="0" i="1" u="none" strike="noStrike">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976737"/>
                  </a:ext>
                </a:extLst>
              </a:tr>
              <a:tr h="0">
                <a:tc>
                  <a:txBody>
                    <a:bodyPr/>
                    <a:lstStyle/>
                    <a:p>
                      <a:pPr algn="l" fontAlgn="ctr"/>
                      <a:r>
                        <a:rPr lang="fr-FR" sz="900" b="0" i="0" u="none" strike="noStrike" dirty="0">
                          <a:solidFill>
                            <a:srgbClr val="000000"/>
                          </a:solidFill>
                          <a:effectLst/>
                          <a:latin typeface="Arial" panose="020B0604020202020204" pitchFamily="34" charset="0"/>
                        </a:rPr>
                        <a:t>Achats stockés et variations de stock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95254644"/>
                  </a:ext>
                </a:extLst>
              </a:tr>
              <a:tr h="0">
                <a:tc>
                  <a:txBody>
                    <a:bodyPr/>
                    <a:lstStyle/>
                    <a:p>
                      <a:pPr algn="r" fontAlgn="ctr"/>
                      <a:r>
                        <a:rPr lang="fr-FR" sz="9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-100,0%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fr-FR" sz="900" b="0" i="1" u="none" strike="noStrike" dirty="0">
                          <a:solidFill>
                            <a:srgbClr val="000000"/>
                          </a:solidFill>
                          <a:effectLst/>
                          <a:latin typeface="Arial" panose="020B0604020202020204" pitchFamily="34" charset="0"/>
                        </a:rPr>
                        <a:t>n/a</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5361995"/>
                  </a:ext>
                </a:extLst>
              </a:tr>
              <a:tr h="0">
                <a:tc>
                  <a:txBody>
                    <a:bodyPr/>
                    <a:lstStyle/>
                    <a:p>
                      <a:pPr algn="l" fontAlgn="ctr"/>
                      <a:r>
                        <a:rPr lang="fr-FR" sz="900" b="1" i="0" u="none" strike="noStrike" dirty="0">
                          <a:solidFill>
                            <a:srgbClr val="000000"/>
                          </a:solidFill>
                          <a:effectLst/>
                          <a:latin typeface="Arial" panose="020B0604020202020204" pitchFamily="34" charset="0"/>
                        </a:rPr>
                        <a:t>Autres charges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70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a:solidFill>
                            <a:srgbClr val="000000"/>
                          </a:solidFill>
                          <a:effectLst/>
                          <a:latin typeface="Arial" panose="020B0604020202020204" pitchFamily="34" charset="0"/>
                        </a:rPr>
                        <a:t>66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dirty="0">
                          <a:solidFill>
                            <a:srgbClr val="000000"/>
                          </a:solidFill>
                          <a:effectLst/>
                          <a:latin typeface="Arial" panose="020B0604020202020204" pitchFamily="34" charset="0"/>
                        </a:rPr>
                        <a:t>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dirty="0">
                          <a:solidFill>
                            <a:srgbClr val="000000"/>
                          </a:solidFill>
                          <a:effectLst/>
                          <a:latin typeface="Arial" panose="020B0604020202020204" pitchFamily="34" charset="0"/>
                        </a:rPr>
                        <a:t>251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dirty="0">
                          <a:solidFill>
                            <a:srgbClr val="000000"/>
                          </a:solidFill>
                          <a:effectLst/>
                          <a:latin typeface="Arial" panose="020B0604020202020204" pitchFamily="34" charset="0"/>
                        </a:rPr>
                        <a:t>187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dirty="0">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r" fontAlgn="ctr"/>
                      <a:r>
                        <a:rPr lang="fr-FR" sz="900" b="1" i="0" u="none" strike="noStrike" dirty="0">
                          <a:solidFill>
                            <a:srgbClr val="000000"/>
                          </a:solidFill>
                          <a:effectLst/>
                          <a:latin typeface="Arial" panose="020B0604020202020204" pitchFamily="34" charset="0"/>
                        </a:rPr>
                        <a:t>232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extLst>
                  <a:ext uri="{0D108BD9-81ED-4DB2-BD59-A6C34878D82A}">
                    <a16:rowId xmlns:a16="http://schemas.microsoft.com/office/drawing/2014/main" val="2029116228"/>
                  </a:ext>
                </a:extLst>
              </a:tr>
              <a:tr h="0">
                <a:tc>
                  <a:txBody>
                    <a:bodyPr/>
                    <a:lstStyle/>
                    <a:p>
                      <a:pPr algn="r" fontAlgn="ctr"/>
                      <a:r>
                        <a:rPr lang="fr-FR" sz="900" b="0" i="1" u="none" strike="noStrike" dirty="0">
                          <a:solidFill>
                            <a:srgbClr val="000000"/>
                          </a:solidFill>
                          <a:effectLst/>
                          <a:latin typeface="Arial" panose="020B0604020202020204" pitchFamily="34" charset="0"/>
                        </a:rPr>
                        <a:t>Evolution</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900" b="0" i="1" u="none" strike="noStrike">
                          <a:solidFill>
                            <a:srgbClr val="000000"/>
                          </a:solidFill>
                          <a:effectLst/>
                          <a:latin typeface="Arial" panose="020B0604020202020204" pitchFamily="34" charset="0"/>
                        </a:rPr>
                        <a:t>+22,1%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900" b="0" i="1" u="none" strike="noStrike">
                          <a:solidFill>
                            <a:srgbClr val="000000"/>
                          </a:solidFill>
                          <a:effectLst/>
                          <a:latin typeface="Arial" panose="020B0604020202020204" pitchFamily="34" charset="0"/>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900" b="0" i="1" u="none" strike="noStrike">
                          <a:solidFill>
                            <a:srgbClr val="000000"/>
                          </a:solidFill>
                          <a:effectLst/>
                          <a:latin typeface="Arial" panose="020B0604020202020204" pitchFamily="34" charset="0"/>
                        </a:rPr>
                        <a:t>-5,1%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900" b="0" i="1" u="none" strike="noStrike">
                          <a:solidFill>
                            <a:srgbClr val="000000"/>
                          </a:solidFill>
                          <a:effectLst/>
                          <a:latin typeface="Arial" panose="020B0604020202020204" pitchFamily="34" charset="0"/>
                        </a:rPr>
                        <a:t>+44,6%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900" b="0" i="1" u="none" strike="noStrike">
                          <a:solidFill>
                            <a:srgbClr val="000000"/>
                          </a:solidFill>
                          <a:effectLst/>
                          <a:latin typeface="Arial" panose="020B0604020202020204" pitchFamily="34" charset="0"/>
                        </a:rPr>
                        <a:t>+162,3%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900" b="0" i="1" u="none" strike="noStrike">
                          <a:solidFill>
                            <a:srgbClr val="000000"/>
                          </a:solidFill>
                          <a:effectLst/>
                          <a:latin typeface="Arial" panose="020B0604020202020204" pitchFamily="34" charset="0"/>
                        </a:rPr>
                        <a:t>-25,5%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900" b="0" i="1" u="none" strike="noStrike" dirty="0">
                          <a:solidFill>
                            <a:srgbClr val="000000"/>
                          </a:solidFill>
                          <a:effectLst/>
                          <a:latin typeface="Arial" panose="020B0604020202020204" pitchFamily="34" charset="0"/>
                        </a:rPr>
                        <a:t>-99,3%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900" b="0" i="1" u="none" strike="noStrike" dirty="0">
                          <a:solidFill>
                            <a:srgbClr val="000000"/>
                          </a:solidFill>
                          <a:effectLst/>
                          <a:latin typeface="Arial" panose="020B0604020202020204" pitchFamily="34" charset="0"/>
                        </a:rPr>
                        <a:t>+18816,2%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452425789"/>
                  </a:ext>
                </a:extLst>
              </a:tr>
            </a:tbl>
          </a:graphicData>
        </a:graphic>
      </p:graphicFrame>
    </p:spTree>
    <p:extLst>
      <p:ext uri="{BB962C8B-B14F-4D97-AF65-F5344CB8AC3E}">
        <p14:creationId xmlns:p14="http://schemas.microsoft.com/office/powerpoint/2010/main" val="1487622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17</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23528" y="468899"/>
            <a:ext cx="6840760" cy="340717"/>
          </a:xfrm>
        </p:spPr>
        <p:txBody>
          <a:bodyPr/>
          <a:lstStyle/>
          <a:p>
            <a:r>
              <a:rPr lang="fr-FR" u="sng" dirty="0"/>
              <a:t>Focus sur le DILICO</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251520" y="117505"/>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6" name="ZoneTexte 5">
            <a:extLst>
              <a:ext uri="{FF2B5EF4-FFF2-40B4-BE49-F238E27FC236}">
                <a16:creationId xmlns:a16="http://schemas.microsoft.com/office/drawing/2014/main" id="{F60EE8C8-D49B-44F2-8DBE-3DC3861A50F0}"/>
              </a:ext>
            </a:extLst>
          </p:cNvPr>
          <p:cNvSpPr txBox="1"/>
          <p:nvPr/>
        </p:nvSpPr>
        <p:spPr>
          <a:xfrm>
            <a:off x="0" y="828975"/>
            <a:ext cx="8316416" cy="4401205"/>
          </a:xfrm>
          <a:prstGeom prst="rect">
            <a:avLst/>
          </a:prstGeom>
          <a:solidFill>
            <a:schemeClr val="bg1"/>
          </a:solidFill>
        </p:spPr>
        <p:txBody>
          <a:bodyPr wrap="square" rtlCol="0">
            <a:spAutoFit/>
          </a:bodyPr>
          <a:lstStyle/>
          <a:p>
            <a:pPr algn="just"/>
            <a:r>
              <a:rPr lang="fr-FR" sz="1000" dirty="0"/>
              <a:t>L'État a mis en place une participation des collectivités au redressement des finances publiques. Pour déterminer cet effort, il s'appuie principalement sur deux critères : la richesse de la commune (le potentiel financier) et la richesse des habitants (le revenu fiscal de référence moyen par habitant).</a:t>
            </a:r>
          </a:p>
          <a:p>
            <a:pPr algn="just"/>
            <a:endParaRPr lang="fr-FR" sz="1000" dirty="0"/>
          </a:p>
          <a:p>
            <a:pPr algn="just"/>
            <a:r>
              <a:rPr lang="fr-FR" sz="1000" dirty="0"/>
              <a:t>De manière très simple, ces deux critères cumulés forment un indice synthétique qui permet de classer les communes, de la plus contributrice à la moins contributrice, voire exonérée. Le montant total à prélever est ensuite réparti entre toutes les communes éligibles en fonction de cet indice.</a:t>
            </a:r>
          </a:p>
          <a:p>
            <a:pPr algn="just"/>
            <a:endParaRPr lang="fr-FR" sz="1000" dirty="0"/>
          </a:p>
          <a:p>
            <a:pPr algn="just"/>
            <a:r>
              <a:rPr lang="fr-FR" sz="1000" dirty="0"/>
              <a:t>Pour rappel, le potentiel financier représente la richesse potentielle de la commune, ramenée à l'euro par habitant. Il est calculé à partir de la force des bases fiscales (bases × taux moyens nationaux), à laquelle s'ajoutent d'autres ressources (DMTO, part de la richesse de l'EPCI, etc.). Comme indiqué précédemment, la commune dispose d'un potentiel financier supérieur à la moyenne et ses habitants ont un revenu moyen largement supérieur à la moyenne nationale. La commune réunit donc tous les critères « favorables » pour être concernée par des mesures contributives ou restrictives.</a:t>
            </a:r>
          </a:p>
          <a:p>
            <a:pPr algn="just"/>
            <a:endParaRPr lang="fr-FR" sz="1000" dirty="0"/>
          </a:p>
          <a:p>
            <a:pPr algn="just"/>
            <a:r>
              <a:rPr lang="fr-FR" sz="1000" dirty="0"/>
              <a:t>Le DILICO a été présenté aux collectivités comme une avance remboursable. En effet, le dispositif prévoyait que la ponction serait remboursée par tiers au cours des trois années suivantes. Toutefois, ce remboursement ne porte que sur 90 % de la somme prélevée.</a:t>
            </a:r>
          </a:p>
          <a:p>
            <a:pPr algn="just"/>
            <a:endParaRPr lang="fr-FR" sz="1000" dirty="0"/>
          </a:p>
          <a:p>
            <a:pPr algn="just"/>
            <a:r>
              <a:rPr lang="fr-FR" sz="1000" dirty="0"/>
              <a:t>La question qui se pose désormais est de savoir si l'État maintiendra ces remboursements dans les années à venir. En effet, ce qui est prévu dans une loi de finances peut tout à fait être modifié ou supprimé par une loi de finances ultérieure.</a:t>
            </a:r>
          </a:p>
          <a:p>
            <a:pPr algn="just"/>
            <a:endParaRPr lang="fr-FR" sz="1000" dirty="0"/>
          </a:p>
          <a:p>
            <a:pPr algn="just"/>
            <a:r>
              <a:rPr lang="fr-FR" sz="1000" dirty="0"/>
              <a:t>À ce jour, la ponction constitue donc bien une avance, mais avec une perte définitive de 10 % pour la commune, soit environ 5,9 k€. En revanche, rien ne garantit que les remboursements prévus seront effectivement maintenus dans le futur.</a:t>
            </a:r>
          </a:p>
          <a:p>
            <a:pPr algn="just"/>
            <a:endParaRPr lang="fr-FR" sz="1000" dirty="0"/>
          </a:p>
          <a:p>
            <a:pPr algn="just"/>
            <a:r>
              <a:rPr lang="fr-FR" sz="1000" dirty="0"/>
              <a:t> En 2026, le DILICO a été supprimé pour les communes, mais il est maintenu pour les EPCI. Par ailleurs, il est probable que la commune continue d'être concernée par d'autres dispositifs de contribution ou de restriction dans les prochaines années, compte tenu des critères de richesse retenus par l'État et du niveau de richesse de la commune d'Archamps.</a:t>
            </a:r>
          </a:p>
          <a:p>
            <a:pPr algn="just"/>
            <a:endParaRPr lang="fr-FR" sz="1000" dirty="0"/>
          </a:p>
          <a:p>
            <a:r>
              <a:rPr lang="fr-FR" sz="1000" dirty="0"/>
              <a:t>La commune fait partie des </a:t>
            </a:r>
            <a:r>
              <a:rPr lang="fr-FR" sz="1000" b="1" dirty="0"/>
              <a:t>25 % des communes les plus contributrices</a:t>
            </a:r>
            <a:r>
              <a:rPr lang="fr-FR" sz="1000" dirty="0"/>
              <a:t>. Elle se classe </a:t>
            </a:r>
            <a:r>
              <a:rPr lang="fr-FR" sz="1000" b="1" dirty="0"/>
              <a:t>466ᵉ sur 1 924 communes</a:t>
            </a:r>
            <a:r>
              <a:rPr lang="fr-FR" sz="1000" dirty="0"/>
              <a:t> concernées par le dispositif.</a:t>
            </a:r>
          </a:p>
          <a:p>
            <a:r>
              <a:rPr lang="fr-FR" sz="1000" dirty="0"/>
              <a:t>À titre de comparaison, </a:t>
            </a:r>
            <a:r>
              <a:rPr lang="fr-FR" sz="1000" b="1" dirty="0"/>
              <a:t>seulement 5 % des communes françaises</a:t>
            </a:r>
            <a:r>
              <a:rPr lang="fr-FR" sz="1000" dirty="0"/>
              <a:t> ont été concernées par le DILICO. Cela montre que la commune se situe parmi les collectivités les plus sollicitées au titre de ce mécanisme.</a:t>
            </a:r>
          </a:p>
        </p:txBody>
      </p:sp>
    </p:spTree>
    <p:extLst>
      <p:ext uri="{BB962C8B-B14F-4D97-AF65-F5344CB8AC3E}">
        <p14:creationId xmlns:p14="http://schemas.microsoft.com/office/powerpoint/2010/main" val="1453402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94FE9F7-D95A-482C-9D71-DD5F96F02DDD}"/>
              </a:ext>
            </a:extLst>
          </p:cNvPr>
          <p:cNvPicPr>
            <a:picLocks noChangeAspect="1"/>
          </p:cNvPicPr>
          <p:nvPr/>
        </p:nvPicPr>
        <p:blipFill>
          <a:blip r:embed="rId2"/>
          <a:stretch>
            <a:fillRect/>
          </a:stretch>
        </p:blipFill>
        <p:spPr>
          <a:xfrm>
            <a:off x="164193" y="2943746"/>
            <a:ext cx="3987130" cy="2097206"/>
          </a:xfrm>
          <a:prstGeom prst="rect">
            <a:avLst/>
          </a:prstGeom>
        </p:spPr>
      </p:pic>
      <p:pic>
        <p:nvPicPr>
          <p:cNvPr id="5" name="Image 4">
            <a:extLst>
              <a:ext uri="{FF2B5EF4-FFF2-40B4-BE49-F238E27FC236}">
                <a16:creationId xmlns:a16="http://schemas.microsoft.com/office/drawing/2014/main" id="{5B73581F-FB76-4E5C-8D5D-DA089819ADB7}"/>
              </a:ext>
            </a:extLst>
          </p:cNvPr>
          <p:cNvPicPr>
            <a:picLocks noChangeAspect="1"/>
          </p:cNvPicPr>
          <p:nvPr/>
        </p:nvPicPr>
        <p:blipFill>
          <a:blip r:embed="rId3"/>
          <a:stretch>
            <a:fillRect/>
          </a:stretch>
        </p:blipFill>
        <p:spPr>
          <a:xfrm>
            <a:off x="4283968" y="2825879"/>
            <a:ext cx="4718713" cy="2243522"/>
          </a:xfrm>
          <a:prstGeom prst="rect">
            <a:avLst/>
          </a:prstGeom>
        </p:spPr>
      </p:pic>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18</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45113" y="394924"/>
            <a:ext cx="6840760" cy="340717"/>
          </a:xfrm>
        </p:spPr>
        <p:txBody>
          <a:bodyPr/>
          <a:lstStyle/>
          <a:p>
            <a:r>
              <a:rPr lang="fr-FR" dirty="0"/>
              <a:t>L’évolution des soldes intermédiaires de gestion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73105" y="79527"/>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12" name="ZoneTexte 11">
            <a:extLst>
              <a:ext uri="{FF2B5EF4-FFF2-40B4-BE49-F238E27FC236}">
                <a16:creationId xmlns:a16="http://schemas.microsoft.com/office/drawing/2014/main" id="{84DE4401-BB02-4439-AD37-B66A319621E5}"/>
              </a:ext>
            </a:extLst>
          </p:cNvPr>
          <p:cNvSpPr txBox="1"/>
          <p:nvPr/>
        </p:nvSpPr>
        <p:spPr>
          <a:xfrm>
            <a:off x="5142467" y="667337"/>
            <a:ext cx="2597885" cy="1492716"/>
          </a:xfrm>
          <a:prstGeom prst="rect">
            <a:avLst/>
          </a:prstGeom>
          <a:noFill/>
        </p:spPr>
        <p:txBody>
          <a:bodyPr wrap="square" rtlCol="0">
            <a:spAutoFit/>
          </a:bodyPr>
          <a:lstStyle/>
          <a:p>
            <a:pPr marL="171450" indent="-171450" algn="just">
              <a:buFont typeface="Courier New" panose="02070309020205020404" pitchFamily="49" charset="0"/>
              <a:buChar char="o"/>
            </a:pPr>
            <a:r>
              <a:rPr lang="fr-FR" sz="700" b="1" dirty="0">
                <a:solidFill>
                  <a:schemeClr val="accent2"/>
                </a:solidFill>
              </a:rPr>
              <a:t>Épargne de gestion (EG) : </a:t>
            </a:r>
            <a:r>
              <a:rPr lang="fr-FR" sz="700" dirty="0">
                <a:solidFill>
                  <a:schemeClr val="accent2"/>
                </a:solidFill>
              </a:rPr>
              <a:t>Recettes réelles de fonctionnement – Dépenses réelles de gestion </a:t>
            </a:r>
          </a:p>
          <a:p>
            <a:pPr marL="171450" indent="-171450" algn="just">
              <a:buFont typeface="Courier New" panose="02070309020205020404" pitchFamily="49" charset="0"/>
              <a:buChar char="o"/>
            </a:pPr>
            <a:r>
              <a:rPr lang="fr-FR" sz="700" b="1" dirty="0">
                <a:solidFill>
                  <a:schemeClr val="accent2"/>
                </a:solidFill>
              </a:rPr>
              <a:t>Taux d’épargne de gestion : </a:t>
            </a:r>
            <a:r>
              <a:rPr lang="fr-FR" sz="700" dirty="0">
                <a:solidFill>
                  <a:schemeClr val="accent2"/>
                </a:solidFill>
              </a:rPr>
              <a:t>Épargne de gestion / RRF</a:t>
            </a:r>
          </a:p>
          <a:p>
            <a:pPr marL="171450" indent="-171450" algn="just">
              <a:buFont typeface="Courier New" panose="02070309020205020404" pitchFamily="49" charset="0"/>
              <a:buChar char="o"/>
            </a:pPr>
            <a:endParaRPr lang="fr-FR" sz="700" b="1" dirty="0">
              <a:solidFill>
                <a:schemeClr val="tx2"/>
              </a:solidFill>
            </a:endParaRPr>
          </a:p>
          <a:p>
            <a:pPr marL="171450" indent="-171450" algn="just">
              <a:buFont typeface="Courier New" panose="02070309020205020404" pitchFamily="49" charset="0"/>
              <a:buChar char="o"/>
            </a:pPr>
            <a:r>
              <a:rPr lang="fr-FR" sz="700" b="1" dirty="0">
                <a:solidFill>
                  <a:schemeClr val="accent4">
                    <a:lumMod val="75000"/>
                  </a:schemeClr>
                </a:solidFill>
              </a:rPr>
              <a:t>Épargne brute (EB) : </a:t>
            </a:r>
            <a:r>
              <a:rPr lang="fr-FR" sz="700" dirty="0">
                <a:solidFill>
                  <a:schemeClr val="accent4">
                    <a:lumMod val="75000"/>
                  </a:schemeClr>
                </a:solidFill>
              </a:rPr>
              <a:t>Recettes réelles de fonctionnement (RRF) – Dépenses réelles de fonctionnement (DRF)</a:t>
            </a:r>
          </a:p>
          <a:p>
            <a:pPr marL="171450" indent="-171450" algn="just">
              <a:buFont typeface="Courier New" panose="02070309020205020404" pitchFamily="49" charset="0"/>
              <a:buChar char="o"/>
            </a:pPr>
            <a:r>
              <a:rPr lang="fr-FR" sz="700" b="1" dirty="0">
                <a:solidFill>
                  <a:schemeClr val="accent4">
                    <a:lumMod val="75000"/>
                  </a:schemeClr>
                </a:solidFill>
              </a:rPr>
              <a:t>Taux d’épargne brute : </a:t>
            </a:r>
            <a:r>
              <a:rPr lang="fr-FR" sz="700" dirty="0">
                <a:solidFill>
                  <a:schemeClr val="accent4">
                    <a:lumMod val="75000"/>
                  </a:schemeClr>
                </a:solidFill>
              </a:rPr>
              <a:t>Épargne brute / RRF</a:t>
            </a:r>
          </a:p>
          <a:p>
            <a:pPr marL="171450" indent="-171450" algn="just">
              <a:buFont typeface="Courier New" panose="02070309020205020404" pitchFamily="49" charset="0"/>
              <a:buChar char="o"/>
            </a:pPr>
            <a:endParaRPr lang="fr-FR" sz="700" b="1" dirty="0">
              <a:solidFill>
                <a:schemeClr val="accent1"/>
              </a:solidFill>
            </a:endParaRPr>
          </a:p>
          <a:p>
            <a:pPr marL="171450" indent="-171450" algn="just">
              <a:buFont typeface="Courier New" panose="02070309020205020404" pitchFamily="49" charset="0"/>
              <a:buChar char="o"/>
            </a:pPr>
            <a:r>
              <a:rPr lang="fr-FR" sz="700" b="1" dirty="0">
                <a:solidFill>
                  <a:schemeClr val="accent1"/>
                </a:solidFill>
              </a:rPr>
              <a:t>Épargne nette (EN) : </a:t>
            </a:r>
            <a:r>
              <a:rPr lang="fr-FR" sz="700" dirty="0">
                <a:solidFill>
                  <a:schemeClr val="accent1"/>
                </a:solidFill>
              </a:rPr>
              <a:t>Recettes réelles de fonctionnement (RRF) – Dépenses réelles de gestion – Annuité de la dette</a:t>
            </a:r>
          </a:p>
          <a:p>
            <a:pPr marL="171450" indent="-171450" algn="just">
              <a:buFont typeface="Courier New" panose="02070309020205020404" pitchFamily="49" charset="0"/>
              <a:buChar char="o"/>
            </a:pPr>
            <a:r>
              <a:rPr lang="fr-FR" sz="700" b="1" dirty="0">
                <a:solidFill>
                  <a:schemeClr val="accent1"/>
                </a:solidFill>
              </a:rPr>
              <a:t>Taux d’épargne nette : </a:t>
            </a:r>
            <a:r>
              <a:rPr lang="fr-FR" sz="700" dirty="0">
                <a:solidFill>
                  <a:schemeClr val="accent1"/>
                </a:solidFill>
              </a:rPr>
              <a:t>Épargne nette / RRF</a:t>
            </a:r>
          </a:p>
          <a:p>
            <a:pPr algn="just"/>
            <a:endParaRPr lang="fr-FR" sz="700" dirty="0">
              <a:solidFill>
                <a:schemeClr val="accent1"/>
              </a:solidFill>
            </a:endParaRPr>
          </a:p>
          <a:p>
            <a:pPr marL="171450" indent="-171450" algn="just">
              <a:buFont typeface="Courier New" panose="02070309020205020404" pitchFamily="49" charset="0"/>
              <a:buChar char="o"/>
            </a:pPr>
            <a:endParaRPr lang="fr-FR" sz="700" dirty="0"/>
          </a:p>
        </p:txBody>
      </p:sp>
      <p:cxnSp>
        <p:nvCxnSpPr>
          <p:cNvPr id="20" name="Connecteur droit 19">
            <a:extLst>
              <a:ext uri="{FF2B5EF4-FFF2-40B4-BE49-F238E27FC236}">
                <a16:creationId xmlns:a16="http://schemas.microsoft.com/office/drawing/2014/main" id="{CC4F4561-F09C-431C-8D96-32F43E37D21E}"/>
              </a:ext>
            </a:extLst>
          </p:cNvPr>
          <p:cNvCxnSpPr>
            <a:cxnSpLocks/>
          </p:cNvCxnSpPr>
          <p:nvPr/>
        </p:nvCxnSpPr>
        <p:spPr>
          <a:xfrm>
            <a:off x="4827630" y="4227934"/>
            <a:ext cx="4175051"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1F9F714C-18A8-4B36-8D72-80C42A067B5F}"/>
              </a:ext>
            </a:extLst>
          </p:cNvPr>
          <p:cNvSpPr txBox="1"/>
          <p:nvPr/>
        </p:nvSpPr>
        <p:spPr>
          <a:xfrm>
            <a:off x="5205225" y="4222041"/>
            <a:ext cx="1850913" cy="307777"/>
          </a:xfrm>
          <a:prstGeom prst="rect">
            <a:avLst/>
          </a:prstGeom>
          <a:noFill/>
        </p:spPr>
        <p:txBody>
          <a:bodyPr wrap="square" rtlCol="0">
            <a:spAutoFit/>
          </a:bodyPr>
          <a:lstStyle/>
          <a:p>
            <a:pPr algn="ctr"/>
            <a:r>
              <a:rPr lang="fr-FR" sz="700" dirty="0">
                <a:solidFill>
                  <a:srgbClr val="FF0000"/>
                </a:solidFill>
              </a:rPr>
              <a:t>Seuil minimal du taux d’épargne brute recommandé : 10 %</a:t>
            </a:r>
          </a:p>
        </p:txBody>
      </p:sp>
      <p:cxnSp>
        <p:nvCxnSpPr>
          <p:cNvPr id="11" name="Connecteur droit avec flèche 10">
            <a:extLst>
              <a:ext uri="{FF2B5EF4-FFF2-40B4-BE49-F238E27FC236}">
                <a16:creationId xmlns:a16="http://schemas.microsoft.com/office/drawing/2014/main" id="{6D36C7F2-5C12-4A7D-AC1B-0BD49AB9E870}"/>
              </a:ext>
            </a:extLst>
          </p:cNvPr>
          <p:cNvCxnSpPr>
            <a:cxnSpLocks/>
          </p:cNvCxnSpPr>
          <p:nvPr/>
        </p:nvCxnSpPr>
        <p:spPr>
          <a:xfrm flipV="1">
            <a:off x="2468921" y="4339624"/>
            <a:ext cx="357240" cy="363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42B693AE-D08F-474E-B3D3-DB41A194DF2F}"/>
              </a:ext>
            </a:extLst>
          </p:cNvPr>
          <p:cNvSpPr txBox="1"/>
          <p:nvPr/>
        </p:nvSpPr>
        <p:spPr>
          <a:xfrm>
            <a:off x="683567" y="4222041"/>
            <a:ext cx="1728193" cy="338554"/>
          </a:xfrm>
          <a:prstGeom prst="rect">
            <a:avLst/>
          </a:prstGeom>
          <a:noFill/>
        </p:spPr>
        <p:txBody>
          <a:bodyPr wrap="square" rtlCol="0">
            <a:spAutoFit/>
          </a:bodyPr>
          <a:lstStyle/>
          <a:p>
            <a:pPr algn="ctr"/>
            <a:r>
              <a:rPr lang="fr-FR" sz="800" dirty="0">
                <a:solidFill>
                  <a:srgbClr val="FF0000"/>
                </a:solidFill>
              </a:rPr>
              <a:t>Trajectoire du taux d’épargne brute sans relèvement de la fiscalité</a:t>
            </a:r>
          </a:p>
        </p:txBody>
      </p:sp>
      <p:sp>
        <p:nvSpPr>
          <p:cNvPr id="25" name="ZoneTexte 24">
            <a:extLst>
              <a:ext uri="{FF2B5EF4-FFF2-40B4-BE49-F238E27FC236}">
                <a16:creationId xmlns:a16="http://schemas.microsoft.com/office/drawing/2014/main" id="{4BB65CE8-4E0A-459E-ABF8-867CB50DF0AF}"/>
              </a:ext>
            </a:extLst>
          </p:cNvPr>
          <p:cNvSpPr txBox="1"/>
          <p:nvPr/>
        </p:nvSpPr>
        <p:spPr>
          <a:xfrm>
            <a:off x="5079254" y="1984413"/>
            <a:ext cx="3312365" cy="707886"/>
          </a:xfrm>
          <a:prstGeom prst="rect">
            <a:avLst/>
          </a:prstGeom>
          <a:noFill/>
        </p:spPr>
        <p:txBody>
          <a:bodyPr wrap="square" rtlCol="0">
            <a:spAutoFit/>
          </a:bodyPr>
          <a:lstStyle/>
          <a:p>
            <a:pPr algn="just"/>
            <a:r>
              <a:rPr lang="fr-FR" sz="800" dirty="0"/>
              <a:t>Le taux d’épargne de la commune se caractérise par un niveau structurellement élevé, en nette diminution sur la période analysée.</a:t>
            </a:r>
          </a:p>
          <a:p>
            <a:pPr algn="just"/>
            <a:endParaRPr lang="fr-FR" sz="800" dirty="0"/>
          </a:p>
          <a:p>
            <a:pPr algn="just"/>
            <a:r>
              <a:rPr lang="fr-FR" sz="800" dirty="0"/>
              <a:t>La progression des charges n’a pas été compensée par celle des produits, dont l’évolution est demeurée inférieure à celle des dépenses.</a:t>
            </a:r>
          </a:p>
        </p:txBody>
      </p:sp>
      <p:pic>
        <p:nvPicPr>
          <p:cNvPr id="3" name="Image 2">
            <a:extLst>
              <a:ext uri="{FF2B5EF4-FFF2-40B4-BE49-F238E27FC236}">
                <a16:creationId xmlns:a16="http://schemas.microsoft.com/office/drawing/2014/main" id="{9163B270-F500-4B0B-8046-A72035AC4CBC}"/>
              </a:ext>
            </a:extLst>
          </p:cNvPr>
          <p:cNvPicPr>
            <a:picLocks noChangeAspect="1"/>
          </p:cNvPicPr>
          <p:nvPr/>
        </p:nvPicPr>
        <p:blipFill>
          <a:blip r:embed="rId4"/>
          <a:stretch>
            <a:fillRect/>
          </a:stretch>
        </p:blipFill>
        <p:spPr>
          <a:xfrm>
            <a:off x="164193" y="714187"/>
            <a:ext cx="4816830" cy="2229559"/>
          </a:xfrm>
          <a:prstGeom prst="rect">
            <a:avLst/>
          </a:prstGeom>
        </p:spPr>
      </p:pic>
    </p:spTree>
    <p:extLst>
      <p:ext uri="{BB962C8B-B14F-4D97-AF65-F5344CB8AC3E}">
        <p14:creationId xmlns:p14="http://schemas.microsoft.com/office/powerpoint/2010/main" val="3237639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19</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80925" y="352918"/>
            <a:ext cx="6840760" cy="340717"/>
          </a:xfrm>
        </p:spPr>
        <p:txBody>
          <a:bodyPr/>
          <a:lstStyle/>
          <a:p>
            <a:r>
              <a:rPr lang="fr-FR" dirty="0"/>
              <a:t>Le financement des investissements :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180925" y="81633"/>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5" name="ZoneTexte 4">
            <a:extLst>
              <a:ext uri="{FF2B5EF4-FFF2-40B4-BE49-F238E27FC236}">
                <a16:creationId xmlns:a16="http://schemas.microsoft.com/office/drawing/2014/main" id="{6DFFA5B4-C68F-4463-968E-B040448462B3}"/>
              </a:ext>
            </a:extLst>
          </p:cNvPr>
          <p:cNvSpPr txBox="1"/>
          <p:nvPr/>
        </p:nvSpPr>
        <p:spPr>
          <a:xfrm>
            <a:off x="83558" y="3371424"/>
            <a:ext cx="8976883" cy="1661993"/>
          </a:xfrm>
          <a:prstGeom prst="rect">
            <a:avLst/>
          </a:prstGeom>
          <a:solidFill>
            <a:schemeClr val="accent2">
              <a:lumMod val="20000"/>
              <a:lumOff val="80000"/>
            </a:schemeClr>
          </a:solidFill>
        </p:spPr>
        <p:txBody>
          <a:bodyPr wrap="square" rtlCol="0">
            <a:spAutoFit/>
          </a:bodyPr>
          <a:lstStyle/>
          <a:p>
            <a:pPr algn="just"/>
            <a:r>
              <a:rPr lang="fr-FR" sz="850" dirty="0"/>
              <a:t>Les dépenses d’investissement se sont élevées en moyenne à 2,87 M€ par an, tandis que les recettes d’investissement (subventions, FCTVA, cessions et taxe d’aménagement) ont atteint 0,962 M€ en moyenne annuelle. Il en résulte un besoin de financement annuel de 1,9 M€.</a:t>
            </a:r>
          </a:p>
          <a:p>
            <a:pPr algn="just"/>
            <a:r>
              <a:rPr lang="fr-FR" sz="850" dirty="0"/>
              <a:t>Ce besoin de financement des investissements a été couvert par : </a:t>
            </a:r>
          </a:p>
          <a:p>
            <a:pPr marL="171450" indent="-171450" algn="just">
              <a:buFont typeface="Courier New" panose="02070309020205020404" pitchFamily="49" charset="0"/>
              <a:buChar char="o"/>
            </a:pPr>
            <a:r>
              <a:rPr lang="fr-FR" sz="850" dirty="0"/>
              <a:t>l’épargne brute : 58 % en moyenne,</a:t>
            </a:r>
          </a:p>
          <a:p>
            <a:pPr marL="171450" indent="-171450" algn="just">
              <a:buFont typeface="Courier New" panose="02070309020205020404" pitchFamily="49" charset="0"/>
              <a:buChar char="o"/>
            </a:pPr>
            <a:r>
              <a:rPr lang="fr-FR" sz="850" dirty="0"/>
              <a:t>La variation de la dette : 30 % en moyenne,</a:t>
            </a:r>
          </a:p>
          <a:p>
            <a:pPr marL="171450" indent="-171450" algn="just">
              <a:buFont typeface="Courier New" panose="02070309020205020404" pitchFamily="49" charset="0"/>
              <a:buChar char="o"/>
            </a:pPr>
            <a:r>
              <a:rPr lang="fr-FR" sz="850" dirty="0"/>
              <a:t>et la mobilisation des excédents cumulés : 12 % en moyenne.</a:t>
            </a:r>
          </a:p>
          <a:p>
            <a:pPr algn="just"/>
            <a:r>
              <a:rPr lang="fr-FR" sz="850" dirty="0"/>
              <a:t>Ce schéma de financement s’est traduit par une augmentation de l’endettement, l’encours de dette est passé de 3,14 M€ au 1er janvier 2019 à 7,5 M€ au 31 décembre 2025, soit une augmentation de +4,36 M€ sur la période. Le ratio de capacité de désendettement, qui mesure le nombre d’années nécessaires pour rembourser la dette en y consacrant toute l’épargne, s’est dégradé significativement sur la période. Ceci en raison de la chute de l’épargne conjuguée par l’augmentation de la dette (le stock de dette a été multiplié par 2,3 entre le 1</a:t>
            </a:r>
            <a:r>
              <a:rPr lang="fr-FR" sz="850" baseline="30000" dirty="0"/>
              <a:t>er</a:t>
            </a:r>
            <a:r>
              <a:rPr lang="fr-FR" sz="850" dirty="0"/>
              <a:t> janvier 2019 et le 31 décembre 2025). Le schéma de financement observé sur la période 2019-2025 repose principalement sur : un recours marqué à l’endettement et par la mobilisation des excédents cumulés (1,59 M€ au total) dans un contexte de réduction significative de l’épargne. Ce schéma de financement, s’il a permis de soutenir un haut niveau d’investissement sur la période, pose néanmoins la question de sa soutenabilité à moyen terme, compte tenu de la consommation des excédents cumulés (Fonds de roulement) et par la mobilisation de toutes les marges de manœuvre sur le levier de l’emprunt. </a:t>
            </a:r>
          </a:p>
        </p:txBody>
      </p:sp>
      <p:graphicFrame>
        <p:nvGraphicFramePr>
          <p:cNvPr id="3" name="Tableau 2">
            <a:extLst>
              <a:ext uri="{FF2B5EF4-FFF2-40B4-BE49-F238E27FC236}">
                <a16:creationId xmlns:a16="http://schemas.microsoft.com/office/drawing/2014/main" id="{D809AADC-19CE-40ED-8EC5-9BC8F2F60C8B}"/>
              </a:ext>
            </a:extLst>
          </p:cNvPr>
          <p:cNvGraphicFramePr>
            <a:graphicFrameLocks noGrp="1"/>
          </p:cNvGraphicFramePr>
          <p:nvPr>
            <p:extLst>
              <p:ext uri="{D42A27DB-BD31-4B8C-83A1-F6EECF244321}">
                <p14:modId xmlns:p14="http://schemas.microsoft.com/office/powerpoint/2010/main" val="4016506457"/>
              </p:ext>
            </p:extLst>
          </p:nvPr>
        </p:nvGraphicFramePr>
        <p:xfrm>
          <a:off x="59612" y="654630"/>
          <a:ext cx="8808927" cy="2682240"/>
        </p:xfrm>
        <a:graphic>
          <a:graphicData uri="http://schemas.openxmlformats.org/drawingml/2006/table">
            <a:tbl>
              <a:tblPr/>
              <a:tblGrid>
                <a:gridCol w="3384000">
                  <a:extLst>
                    <a:ext uri="{9D8B030D-6E8A-4147-A177-3AD203B41FA5}">
                      <a16:colId xmlns:a16="http://schemas.microsoft.com/office/drawing/2014/main" val="3321879133"/>
                    </a:ext>
                  </a:extLst>
                </a:gridCol>
                <a:gridCol w="616882">
                  <a:extLst>
                    <a:ext uri="{9D8B030D-6E8A-4147-A177-3AD203B41FA5}">
                      <a16:colId xmlns:a16="http://schemas.microsoft.com/office/drawing/2014/main" val="330496420"/>
                    </a:ext>
                  </a:extLst>
                </a:gridCol>
                <a:gridCol w="680384">
                  <a:extLst>
                    <a:ext uri="{9D8B030D-6E8A-4147-A177-3AD203B41FA5}">
                      <a16:colId xmlns:a16="http://schemas.microsoft.com/office/drawing/2014/main" val="109012120"/>
                    </a:ext>
                  </a:extLst>
                </a:gridCol>
                <a:gridCol w="680384">
                  <a:extLst>
                    <a:ext uri="{9D8B030D-6E8A-4147-A177-3AD203B41FA5}">
                      <a16:colId xmlns:a16="http://schemas.microsoft.com/office/drawing/2014/main" val="2370903376"/>
                    </a:ext>
                  </a:extLst>
                </a:gridCol>
                <a:gridCol w="680384">
                  <a:extLst>
                    <a:ext uri="{9D8B030D-6E8A-4147-A177-3AD203B41FA5}">
                      <a16:colId xmlns:a16="http://schemas.microsoft.com/office/drawing/2014/main" val="336130032"/>
                    </a:ext>
                  </a:extLst>
                </a:gridCol>
                <a:gridCol w="680384">
                  <a:extLst>
                    <a:ext uri="{9D8B030D-6E8A-4147-A177-3AD203B41FA5}">
                      <a16:colId xmlns:a16="http://schemas.microsoft.com/office/drawing/2014/main" val="506844194"/>
                    </a:ext>
                  </a:extLst>
                </a:gridCol>
                <a:gridCol w="680384">
                  <a:extLst>
                    <a:ext uri="{9D8B030D-6E8A-4147-A177-3AD203B41FA5}">
                      <a16:colId xmlns:a16="http://schemas.microsoft.com/office/drawing/2014/main" val="2883934387"/>
                    </a:ext>
                  </a:extLst>
                </a:gridCol>
                <a:gridCol w="680384">
                  <a:extLst>
                    <a:ext uri="{9D8B030D-6E8A-4147-A177-3AD203B41FA5}">
                      <a16:colId xmlns:a16="http://schemas.microsoft.com/office/drawing/2014/main" val="905462149"/>
                    </a:ext>
                  </a:extLst>
                </a:gridCol>
                <a:gridCol w="725741">
                  <a:extLst>
                    <a:ext uri="{9D8B030D-6E8A-4147-A177-3AD203B41FA5}">
                      <a16:colId xmlns:a16="http://schemas.microsoft.com/office/drawing/2014/main" val="96032585"/>
                    </a:ext>
                  </a:extLst>
                </a:gridCol>
              </a:tblGrid>
              <a:tr h="74642">
                <a:tc gridSpan="9">
                  <a:txBody>
                    <a:bodyPr/>
                    <a:lstStyle/>
                    <a:p>
                      <a:pPr algn="ctr" fontAlgn="ctr"/>
                      <a:r>
                        <a:rPr lang="fr-FR" sz="800" b="1" i="0" u="none" strike="noStrike">
                          <a:solidFill>
                            <a:srgbClr val="F8F8F8"/>
                          </a:solidFill>
                          <a:effectLst/>
                          <a:latin typeface="Arial" panose="020B0604020202020204" pitchFamily="34" charset="0"/>
                        </a:rPr>
                        <a:t>SYNTHESE</a:t>
                      </a:r>
                    </a:p>
                  </a:txBody>
                  <a:tcPr marL="36000" marR="3600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332449814"/>
                  </a:ext>
                </a:extLst>
              </a:tr>
              <a:tr h="215704">
                <a:tc>
                  <a:txBody>
                    <a:bodyPr/>
                    <a:lstStyle/>
                    <a:p>
                      <a:pPr algn="l" fontAlgn="ctr"/>
                      <a:r>
                        <a:rPr lang="fr-FR" sz="80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el-GR" sz="800" b="1" i="0" u="none" strike="noStrike">
                          <a:solidFill>
                            <a:srgbClr val="F8F8F8"/>
                          </a:solidFill>
                          <a:effectLst/>
                          <a:latin typeface="Arial" panose="020B0604020202020204" pitchFamily="34" charset="0"/>
                        </a:rPr>
                        <a:t>Δ</a:t>
                      </a:r>
                      <a:r>
                        <a:rPr lang="fr-FR" sz="800" b="1" i="0" u="none" strike="noStrike">
                          <a:solidFill>
                            <a:srgbClr val="F8F8F8"/>
                          </a:solidFill>
                          <a:effectLst/>
                          <a:latin typeface="Arial" panose="020B0604020202020204" pitchFamily="34" charset="0"/>
                        </a:rPr>
                        <a:t>moy ou moyenne</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8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171885410"/>
                  </a:ext>
                </a:extLst>
              </a:tr>
              <a:tr h="74642">
                <a:tc>
                  <a:txBody>
                    <a:bodyPr/>
                    <a:lstStyle/>
                    <a:p>
                      <a:pPr algn="l" fontAlgn="ctr"/>
                      <a:r>
                        <a:rPr lang="fr-FR" sz="800" b="0" i="0" u="none" strike="noStrike" dirty="0">
                          <a:solidFill>
                            <a:srgbClr val="000000"/>
                          </a:solidFill>
                          <a:effectLst/>
                          <a:latin typeface="Arial" panose="020B0604020202020204" pitchFamily="34" charset="0"/>
                        </a:rPr>
                        <a:t>Dépenses d'investissement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800" b="0" i="1" u="none" strike="noStrike" dirty="0">
                          <a:solidFill>
                            <a:srgbClr val="000000"/>
                          </a:solidFill>
                          <a:effectLst/>
                          <a:latin typeface="Arial" panose="020B0604020202020204" pitchFamily="34" charset="0"/>
                        </a:rPr>
                        <a:t>2 875 </a:t>
                      </a:r>
                    </a:p>
                  </a:txBody>
                  <a:tcPr marL="36000" marR="3600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2 347</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3 586</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5 062</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1 523</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1 339</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2 306</a:t>
                      </a:r>
                    </a:p>
                  </a:txBody>
                  <a:tcPr marL="36000" marR="36000" marT="0" marB="0" anchor="ctr">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3 960</a:t>
                      </a:r>
                    </a:p>
                  </a:txBody>
                  <a:tcPr marL="36000" marR="3600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505698765"/>
                  </a:ext>
                </a:extLst>
              </a:tr>
              <a:tr h="74642">
                <a:tc>
                  <a:txBody>
                    <a:bodyPr/>
                    <a:lstStyle/>
                    <a:p>
                      <a:pPr algn="l" fontAlgn="ctr"/>
                      <a:r>
                        <a:rPr lang="fr-FR" sz="800" b="0" i="0" u="none" strike="noStrike">
                          <a:solidFill>
                            <a:srgbClr val="000000"/>
                          </a:solidFill>
                          <a:effectLst/>
                          <a:latin typeface="Arial" panose="020B0604020202020204" pitchFamily="34" charset="0"/>
                        </a:rPr>
                        <a:t>Dont dépenses d'équipement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2 781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2 298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3 519</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5 043</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1 231</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1 263</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2 238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3 871</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051681589"/>
                  </a:ext>
                </a:extLst>
              </a:tr>
              <a:tr h="74642">
                <a:tc>
                  <a:txBody>
                    <a:bodyPr/>
                    <a:lstStyle/>
                    <a:p>
                      <a:pPr algn="l" fontAlgn="ctr"/>
                      <a:r>
                        <a:rPr lang="fr-FR" sz="800" b="0" i="0" u="none" strike="noStrike">
                          <a:solidFill>
                            <a:srgbClr val="000000"/>
                          </a:solidFill>
                          <a:effectLst/>
                          <a:latin typeface="Arial" panose="020B0604020202020204" pitchFamily="34" charset="0"/>
                        </a:rPr>
                        <a:t>Recettes d'investissement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962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377</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829</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333</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808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1 171</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2 700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519</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606237074"/>
                  </a:ext>
                </a:extLst>
              </a:tr>
              <a:tr h="74642">
                <a:tc>
                  <a:txBody>
                    <a:bodyPr/>
                    <a:lstStyle/>
                    <a:p>
                      <a:pPr algn="l" fontAlgn="ctr"/>
                      <a:r>
                        <a:rPr lang="fr-FR" sz="800" b="1" i="0" u="none" strike="noStrike">
                          <a:solidFill>
                            <a:srgbClr val="000000"/>
                          </a:solidFill>
                          <a:effectLst/>
                          <a:latin typeface="Arial" panose="020B0604020202020204" pitchFamily="34" charset="0"/>
                        </a:rPr>
                        <a:t>Besoin de financement des investissements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r" fontAlgn="ctr"/>
                      <a:r>
                        <a:rPr lang="fr-FR" sz="800" b="1" i="1" u="none" strike="noStrike">
                          <a:solidFill>
                            <a:srgbClr val="000000"/>
                          </a:solidFill>
                          <a:effectLst/>
                          <a:latin typeface="Arial" panose="020B0604020202020204" pitchFamily="34" charset="0"/>
                        </a:rPr>
                        <a:t>1 912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1 970</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2 757</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4 729</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715</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168</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-393</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3 441</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rgbClr val="FFFF99"/>
                    </a:solidFill>
                  </a:tcPr>
                </a:tc>
                <a:extLst>
                  <a:ext uri="{0D108BD9-81ED-4DB2-BD59-A6C34878D82A}">
                    <a16:rowId xmlns:a16="http://schemas.microsoft.com/office/drawing/2014/main" val="1555662843"/>
                  </a:ext>
                </a:extLst>
              </a:tr>
              <a:tr h="74642">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endParaRPr lang="fr-FR" sz="800" b="0" i="1" u="none" strike="noStrike" dirty="0">
                        <a:solidFill>
                          <a:srgbClr val="000000"/>
                        </a:solidFill>
                        <a:effectLst/>
                        <a:latin typeface="Arial" panose="020B0604020202020204" pitchFamily="34" charset="0"/>
                      </a:endParaRP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 </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12813029"/>
                  </a:ext>
                </a:extLst>
              </a:tr>
              <a:tr h="74642">
                <a:tc>
                  <a:txBody>
                    <a:bodyPr/>
                    <a:lstStyle/>
                    <a:p>
                      <a:pPr algn="l" fontAlgn="ctr"/>
                      <a:r>
                        <a:rPr lang="fr-FR" sz="800" b="0" i="0" u="none" strike="noStrike">
                          <a:solidFill>
                            <a:srgbClr val="000000"/>
                          </a:solidFill>
                          <a:effectLst/>
                          <a:latin typeface="Arial" panose="020B0604020202020204" pitchFamily="34" charset="0"/>
                        </a:rPr>
                        <a:t>Epargne brute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1 106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1 495</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1 431</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1 398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860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999</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754</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806</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954358999"/>
                  </a:ext>
                </a:extLst>
              </a:tr>
              <a:tr h="74642">
                <a:tc>
                  <a:txBody>
                    <a:bodyPr/>
                    <a:lstStyle/>
                    <a:p>
                      <a:pPr algn="l" fontAlgn="ctr"/>
                      <a:r>
                        <a:rPr lang="fr-FR" sz="800" b="0" i="0" u="none" strike="noStrike">
                          <a:solidFill>
                            <a:srgbClr val="000000"/>
                          </a:solidFill>
                          <a:effectLst/>
                          <a:latin typeface="Arial" panose="020B0604020202020204" pitchFamily="34" charset="0"/>
                        </a:rPr>
                        <a:t>Variation de dette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579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-184</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5 216</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-370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-523</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-463</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-467</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847</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641298199"/>
                  </a:ext>
                </a:extLst>
              </a:tr>
              <a:tr h="74642">
                <a:tc>
                  <a:txBody>
                    <a:bodyPr/>
                    <a:lstStyle/>
                    <a:p>
                      <a:pPr algn="l" fontAlgn="ctr"/>
                      <a:r>
                        <a:rPr lang="fr-FR" sz="800" b="0" i="0" u="none" strike="noStrike">
                          <a:solidFill>
                            <a:srgbClr val="000000"/>
                          </a:solidFill>
                          <a:effectLst/>
                          <a:latin typeface="Arial" panose="020B0604020202020204" pitchFamily="34" charset="0"/>
                        </a:rPr>
                        <a:t>Variation du fonds de roulement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-227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-659</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3 889</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-3 701</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-378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368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680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-1 788</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040165751"/>
                  </a:ext>
                </a:extLst>
              </a:tr>
              <a:tr h="74642">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endParaRPr lang="fr-FR" sz="800" b="0" i="1" u="none" strike="noStrike">
                        <a:solidFill>
                          <a:srgbClr val="000000"/>
                        </a:solidFill>
                        <a:effectLst/>
                        <a:latin typeface="Arial" panose="020B0604020202020204" pitchFamily="34" charset="0"/>
                      </a:endParaRP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dirty="0">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 </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197739074"/>
                  </a:ext>
                </a:extLst>
              </a:tr>
              <a:tr h="74642">
                <a:tc>
                  <a:txBody>
                    <a:bodyPr/>
                    <a:lstStyle/>
                    <a:p>
                      <a:pPr algn="l" fontAlgn="ctr"/>
                      <a:r>
                        <a:rPr lang="fr-FR" sz="800" b="0" i="0" u="none" strike="noStrike">
                          <a:solidFill>
                            <a:srgbClr val="000000"/>
                          </a:solidFill>
                          <a:effectLst/>
                          <a:latin typeface="Arial" panose="020B0604020202020204" pitchFamily="34" charset="0"/>
                        </a:rPr>
                        <a:t>Epargne nette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714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1 311</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1 147</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1 028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337</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536</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287</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353</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887034962"/>
                  </a:ext>
                </a:extLst>
              </a:tr>
              <a:tr h="74642">
                <a:tc>
                  <a:txBody>
                    <a:bodyPr/>
                    <a:lstStyle/>
                    <a:p>
                      <a:pPr algn="l" fontAlgn="ctr"/>
                      <a:r>
                        <a:rPr lang="fr-FR" sz="800" b="0" i="0" u="none" strike="noStrike">
                          <a:solidFill>
                            <a:srgbClr val="000000"/>
                          </a:solidFill>
                          <a:effectLst/>
                          <a:latin typeface="Arial" panose="020B0604020202020204" pitchFamily="34" charset="0"/>
                        </a:rPr>
                        <a:t>Emprunts nouveaux</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971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5 500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1 300</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065442756"/>
                  </a:ext>
                </a:extLst>
              </a:tr>
              <a:tr h="74642">
                <a:tc>
                  <a:txBody>
                    <a:bodyPr/>
                    <a:lstStyle/>
                    <a:p>
                      <a:pPr algn="l" fontAlgn="ctr"/>
                      <a:r>
                        <a:rPr lang="fr-FR" sz="800" b="0" i="0" u="none" strike="noStrike">
                          <a:solidFill>
                            <a:srgbClr val="000000"/>
                          </a:solidFill>
                          <a:effectLst/>
                          <a:latin typeface="Arial" panose="020B0604020202020204" pitchFamily="34" charset="0"/>
                        </a:rPr>
                        <a:t>Variation du fonds de roulement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-227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-659</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3 889</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-3 701</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-378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368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680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-1 788</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137550996"/>
                  </a:ext>
                </a:extLst>
              </a:tr>
              <a:tr h="74642">
                <a:tc>
                  <a:txBody>
                    <a:bodyPr/>
                    <a:lstStyle/>
                    <a:p>
                      <a:pPr algn="l" fontAlgn="ctr"/>
                      <a:r>
                        <a:rPr lang="fr-FR" sz="800" b="0" i="0" u="none" strike="noStrike">
                          <a:solidFill>
                            <a:srgbClr val="000000"/>
                          </a:solidFill>
                          <a:effectLst/>
                          <a:latin typeface="Arial" panose="020B0604020202020204" pitchFamily="34" charset="0"/>
                        </a:rPr>
                        <a:t> </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endParaRPr lang="fr-FR" sz="800" b="0" i="1" u="none" strike="noStrike">
                        <a:solidFill>
                          <a:srgbClr val="000000"/>
                        </a:solidFill>
                        <a:effectLst/>
                        <a:latin typeface="Arial" panose="020B0604020202020204" pitchFamily="34" charset="0"/>
                      </a:endParaRP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dirty="0">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endParaRPr lang="fr-FR" sz="800" b="0" i="0" u="none" strike="noStrike">
                        <a:solidFill>
                          <a:srgbClr val="000000"/>
                        </a:solidFill>
                        <a:effectLst/>
                        <a:latin typeface="Arial" panose="020B0604020202020204" pitchFamily="34" charset="0"/>
                      </a:endParaRP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 </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346514165"/>
                  </a:ext>
                </a:extLst>
              </a:tr>
              <a:tr h="74642">
                <a:tc>
                  <a:txBody>
                    <a:bodyPr/>
                    <a:lstStyle/>
                    <a:p>
                      <a:pPr algn="l" fontAlgn="ctr"/>
                      <a:r>
                        <a:rPr lang="fr-FR" sz="800" b="0" i="0" u="none" strike="noStrike">
                          <a:solidFill>
                            <a:srgbClr val="000000"/>
                          </a:solidFill>
                          <a:effectLst/>
                          <a:latin typeface="Arial" panose="020B0604020202020204" pitchFamily="34" charset="0"/>
                        </a:rPr>
                        <a:t>Fonds de roulement au 31/12</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3 723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3 152</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7 042</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3 340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2 963</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3 330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4 010</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2 222</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998284250"/>
                  </a:ext>
                </a:extLst>
              </a:tr>
              <a:tr h="74642">
                <a:tc>
                  <a:txBody>
                    <a:bodyPr/>
                    <a:lstStyle/>
                    <a:p>
                      <a:pPr algn="l" fontAlgn="ctr"/>
                      <a:r>
                        <a:rPr lang="fr-FR" sz="800" b="0" i="0" u="none" strike="noStrike">
                          <a:solidFill>
                            <a:srgbClr val="000000"/>
                          </a:solidFill>
                          <a:effectLst/>
                          <a:latin typeface="Arial" panose="020B0604020202020204" pitchFamily="34" charset="0"/>
                        </a:rPr>
                        <a:t>En-cours de dette au 31/12</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800" b="0" i="1" u="none" strike="noStrike">
                          <a:solidFill>
                            <a:srgbClr val="000000"/>
                          </a:solidFill>
                          <a:effectLst/>
                          <a:latin typeface="Arial" panose="020B0604020202020204" pitchFamily="34" charset="0"/>
                        </a:rPr>
                        <a:t>6 784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2 953</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8 169</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7 488</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7 604</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7 125</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a:solidFill>
                            <a:srgbClr val="000000"/>
                          </a:solidFill>
                          <a:effectLst/>
                          <a:latin typeface="Arial" panose="020B0604020202020204" pitchFamily="34" charset="0"/>
                        </a:rPr>
                        <a:t>6 651</a:t>
                      </a:r>
                    </a:p>
                  </a:txBody>
                  <a:tcPr marL="36000" marR="36000" marT="0" marB="0" anchor="ctr">
                    <a:lnL>
                      <a:noFill/>
                    </a:lnL>
                    <a:lnR>
                      <a:noFill/>
                    </a:lnR>
                    <a:lnT>
                      <a:noFill/>
                    </a:lnT>
                    <a:lnB>
                      <a:noFill/>
                    </a:lnB>
                    <a:solidFill>
                      <a:schemeClr val="bg1"/>
                    </a:solidFill>
                  </a:tcPr>
                </a:tc>
                <a:tc>
                  <a:txBody>
                    <a:bodyPr/>
                    <a:lstStyle/>
                    <a:p>
                      <a:pPr algn="r" fontAlgn="ctr"/>
                      <a:r>
                        <a:rPr lang="fr-FR" sz="800" b="0" i="0" u="none" strike="noStrike" dirty="0">
                          <a:solidFill>
                            <a:srgbClr val="000000"/>
                          </a:solidFill>
                          <a:effectLst/>
                          <a:latin typeface="Arial" panose="020B0604020202020204" pitchFamily="34" charset="0"/>
                        </a:rPr>
                        <a:t>7 499</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580239853"/>
                  </a:ext>
                </a:extLst>
              </a:tr>
              <a:tr h="74642">
                <a:tc>
                  <a:txBody>
                    <a:bodyPr/>
                    <a:lstStyle/>
                    <a:p>
                      <a:pPr algn="l" fontAlgn="ctr"/>
                      <a:r>
                        <a:rPr lang="fr-FR" sz="800" b="1" i="0" u="none" strike="noStrike">
                          <a:solidFill>
                            <a:srgbClr val="000000"/>
                          </a:solidFill>
                          <a:effectLst/>
                          <a:latin typeface="Arial" panose="020B0604020202020204" pitchFamily="34" charset="0"/>
                        </a:rPr>
                        <a:t>Ratio de capacité de désendettement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r" fontAlgn="ctr"/>
                      <a:r>
                        <a:rPr lang="fr-FR" sz="800" b="1" i="1" u="none" strike="noStrike">
                          <a:solidFill>
                            <a:srgbClr val="000000"/>
                          </a:solidFill>
                          <a:effectLst/>
                          <a:latin typeface="Arial" panose="020B0604020202020204" pitchFamily="34" charset="0"/>
                        </a:rPr>
                        <a:t>6,7 </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2,0 </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5,7 </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5,4 </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8,8 </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7,1 </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dirty="0">
                          <a:solidFill>
                            <a:srgbClr val="000000"/>
                          </a:solidFill>
                          <a:effectLst/>
                          <a:latin typeface="Arial" panose="020B0604020202020204" pitchFamily="34" charset="0"/>
                        </a:rPr>
                        <a:t>8,8 </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dirty="0">
                          <a:solidFill>
                            <a:srgbClr val="000000"/>
                          </a:solidFill>
                          <a:effectLst/>
                          <a:latin typeface="Arial" panose="020B0604020202020204" pitchFamily="34" charset="0"/>
                        </a:rPr>
                        <a:t>9,3 </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rgbClr val="FFFF99"/>
                    </a:solidFill>
                  </a:tcPr>
                </a:tc>
                <a:extLst>
                  <a:ext uri="{0D108BD9-81ED-4DB2-BD59-A6C34878D82A}">
                    <a16:rowId xmlns:a16="http://schemas.microsoft.com/office/drawing/2014/main" val="2965403249"/>
                  </a:ext>
                </a:extLst>
              </a:tr>
              <a:tr h="74642">
                <a:tc>
                  <a:txBody>
                    <a:bodyPr/>
                    <a:lstStyle/>
                    <a:p>
                      <a:pPr algn="l" fontAlgn="ctr"/>
                      <a:r>
                        <a:rPr lang="fr-FR" sz="800" b="1" i="0" u="none" strike="noStrike">
                          <a:solidFill>
                            <a:srgbClr val="000000"/>
                          </a:solidFill>
                          <a:effectLst/>
                          <a:latin typeface="Arial" panose="020B0604020202020204" pitchFamily="34" charset="0"/>
                        </a:rPr>
                        <a:t>Taux d'épargne brute</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r" fontAlgn="ctr"/>
                      <a:r>
                        <a:rPr lang="fr-FR" sz="800" b="1" i="1" u="none" strike="noStrike">
                          <a:solidFill>
                            <a:srgbClr val="000000"/>
                          </a:solidFill>
                          <a:effectLst/>
                          <a:latin typeface="Arial" panose="020B0604020202020204" pitchFamily="34" charset="0"/>
                        </a:rPr>
                        <a:t>28,1%</a:t>
                      </a:r>
                    </a:p>
                  </a:txBody>
                  <a:tcPr marL="36000" marR="36000" marT="0" marB="0" anchor="ctr">
                    <a:lnL w="6350" cap="flat" cmpd="sng" algn="ctr">
                      <a:solidFill>
                        <a:srgbClr val="000000"/>
                      </a:solidFill>
                      <a:prstDash val="solid"/>
                      <a:round/>
                      <a:headEnd type="none" w="med" len="med"/>
                      <a:tailEnd type="none" w="med" len="med"/>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41,6%</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39,5%</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37,1%</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21,8%</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23,6%</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16,5%</a:t>
                      </a:r>
                    </a:p>
                  </a:txBody>
                  <a:tcPr marL="36000" marR="36000" marT="0" marB="0" anchor="ctr">
                    <a:lnL>
                      <a:noFill/>
                    </a:lnL>
                    <a:lnR>
                      <a:noFill/>
                    </a:lnR>
                    <a:lnT>
                      <a:noFill/>
                    </a:lnT>
                    <a:lnB>
                      <a:noFill/>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16,9%</a:t>
                      </a:r>
                    </a:p>
                  </a:txBody>
                  <a:tcPr marL="36000" marR="36000" marT="0" marB="0" anchor="ctr">
                    <a:lnL>
                      <a:noFill/>
                    </a:lnL>
                    <a:lnR w="12700" cap="flat" cmpd="sng" algn="ctr">
                      <a:solidFill>
                        <a:srgbClr val="000000"/>
                      </a:solidFill>
                      <a:prstDash val="solid"/>
                      <a:round/>
                      <a:headEnd type="none" w="med" len="med"/>
                      <a:tailEnd type="none" w="med" len="med"/>
                    </a:lnR>
                    <a:lnT>
                      <a:noFill/>
                    </a:lnT>
                    <a:lnB>
                      <a:noFill/>
                    </a:lnB>
                    <a:solidFill>
                      <a:srgbClr val="FFFF99"/>
                    </a:solidFill>
                  </a:tcPr>
                </a:tc>
                <a:extLst>
                  <a:ext uri="{0D108BD9-81ED-4DB2-BD59-A6C34878D82A}">
                    <a16:rowId xmlns:a16="http://schemas.microsoft.com/office/drawing/2014/main" val="3716737770"/>
                  </a:ext>
                </a:extLst>
              </a:tr>
              <a:tr h="134357">
                <a:tc>
                  <a:txBody>
                    <a:bodyPr/>
                    <a:lstStyle/>
                    <a:p>
                      <a:pPr algn="l" fontAlgn="ctr"/>
                      <a:r>
                        <a:rPr lang="fr-FR" sz="800" b="1" i="0" u="none" strike="noStrike">
                          <a:solidFill>
                            <a:srgbClr val="000000"/>
                          </a:solidFill>
                          <a:effectLst/>
                          <a:latin typeface="Arial" panose="020B0604020202020204" pitchFamily="34" charset="0"/>
                        </a:rPr>
                        <a:t>Fonds de roulement exprimé en nb de jours de dépenses de fonctionnement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1" i="1" u="none" strike="noStrike">
                          <a:solidFill>
                            <a:srgbClr val="000000"/>
                          </a:solidFill>
                          <a:effectLst/>
                          <a:latin typeface="Arial" panose="020B0604020202020204" pitchFamily="34" charset="0"/>
                        </a:rPr>
                        <a:t>507</a:t>
                      </a:r>
                    </a:p>
                  </a:txBody>
                  <a:tcPr marL="36000" marR="3600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547</a:t>
                      </a:r>
                    </a:p>
                  </a:txBody>
                  <a:tcPr marL="36000" marR="36000" marT="0" marB="0" anchor="ctr">
                    <a:lnL>
                      <a:noFill/>
                    </a:lnL>
                    <a:lnR>
                      <a:noFill/>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1173</a:t>
                      </a:r>
                    </a:p>
                  </a:txBody>
                  <a:tcPr marL="36000" marR="36000" marT="0" marB="0" anchor="ctr">
                    <a:lnL>
                      <a:noFill/>
                    </a:lnL>
                    <a:lnR>
                      <a:noFill/>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515</a:t>
                      </a:r>
                    </a:p>
                  </a:txBody>
                  <a:tcPr marL="36000" marR="36000" marT="0" marB="0" anchor="ctr">
                    <a:lnL>
                      <a:noFill/>
                    </a:lnL>
                    <a:lnR>
                      <a:noFill/>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350</a:t>
                      </a:r>
                    </a:p>
                  </a:txBody>
                  <a:tcPr marL="36000" marR="36000" marT="0" marB="0" anchor="ctr">
                    <a:lnL>
                      <a:noFill/>
                    </a:lnL>
                    <a:lnR>
                      <a:noFill/>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376</a:t>
                      </a:r>
                    </a:p>
                  </a:txBody>
                  <a:tcPr marL="36000" marR="36000" marT="0" marB="0" anchor="ctr">
                    <a:lnL>
                      <a:noFill/>
                    </a:lnL>
                    <a:lnR>
                      <a:noFill/>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1" i="0" u="none" strike="noStrike">
                          <a:solidFill>
                            <a:srgbClr val="000000"/>
                          </a:solidFill>
                          <a:effectLst/>
                          <a:latin typeface="Arial" panose="020B0604020202020204" pitchFamily="34" charset="0"/>
                        </a:rPr>
                        <a:t>384</a:t>
                      </a:r>
                    </a:p>
                  </a:txBody>
                  <a:tcPr marL="36000" marR="36000" marT="0" marB="0" anchor="ctr">
                    <a:lnL>
                      <a:noFill/>
                    </a:lnL>
                    <a:lnR>
                      <a:noFill/>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r" fontAlgn="ctr"/>
                      <a:r>
                        <a:rPr lang="fr-FR" sz="800" b="1" i="0" u="none" strike="noStrike" dirty="0">
                          <a:solidFill>
                            <a:srgbClr val="000000"/>
                          </a:solidFill>
                          <a:effectLst/>
                          <a:latin typeface="Arial" panose="020B0604020202020204" pitchFamily="34" charset="0"/>
                        </a:rPr>
                        <a:t>205</a:t>
                      </a:r>
                    </a:p>
                  </a:txBody>
                  <a:tcPr marL="36000" marR="3600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196593266"/>
                  </a:ext>
                </a:extLst>
              </a:tr>
            </a:tbl>
          </a:graphicData>
        </a:graphic>
      </p:graphicFrame>
    </p:spTree>
    <p:extLst>
      <p:ext uri="{BB962C8B-B14F-4D97-AF65-F5344CB8AC3E}">
        <p14:creationId xmlns:p14="http://schemas.microsoft.com/office/powerpoint/2010/main" val="3100486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30983A3-1057-4EE9-8571-2B1E1EA9296E}"/>
              </a:ext>
            </a:extLst>
          </p:cNvPr>
          <p:cNvSpPr>
            <a:spLocks noGrp="1"/>
          </p:cNvSpPr>
          <p:nvPr>
            <p:ph type="sldNum" sz="quarter" idx="4"/>
          </p:nvPr>
        </p:nvSpPr>
        <p:spPr/>
        <p:txBody>
          <a:bodyPr/>
          <a:lstStyle/>
          <a:p>
            <a:fld id="{D2AD5D5E-77D5-4102-9D0B-75FE2740C175}" type="slidenum">
              <a:rPr lang="fr-FR" smtClean="0"/>
              <a:pPr/>
              <a:t>20</a:t>
            </a:fld>
            <a:endParaRPr lang="fr-FR" dirty="0"/>
          </a:p>
        </p:txBody>
      </p:sp>
      <p:sp>
        <p:nvSpPr>
          <p:cNvPr id="3" name="Espace réservé du texte 2">
            <a:extLst>
              <a:ext uri="{FF2B5EF4-FFF2-40B4-BE49-F238E27FC236}">
                <a16:creationId xmlns:a16="http://schemas.microsoft.com/office/drawing/2014/main" id="{B5B2A952-188E-4E11-8196-7DD5496598E5}"/>
              </a:ext>
            </a:extLst>
          </p:cNvPr>
          <p:cNvSpPr>
            <a:spLocks noGrp="1"/>
          </p:cNvSpPr>
          <p:nvPr>
            <p:ph type="body" sz="quarter" idx="15"/>
          </p:nvPr>
        </p:nvSpPr>
        <p:spPr>
          <a:xfrm>
            <a:off x="395535" y="4083917"/>
            <a:ext cx="8094315" cy="623359"/>
          </a:xfrm>
        </p:spPr>
        <p:txBody>
          <a:bodyPr/>
          <a:lstStyle/>
          <a:p>
            <a:r>
              <a:rPr lang="fr-FR" dirty="0" err="1"/>
              <a:t>ll</a:t>
            </a:r>
            <a:endParaRPr lang="fr-FR" dirty="0"/>
          </a:p>
        </p:txBody>
      </p:sp>
      <p:sp>
        <p:nvSpPr>
          <p:cNvPr id="4" name="Espace réservé du texte 3">
            <a:extLst>
              <a:ext uri="{FF2B5EF4-FFF2-40B4-BE49-F238E27FC236}">
                <a16:creationId xmlns:a16="http://schemas.microsoft.com/office/drawing/2014/main" id="{88B26D96-1196-496B-BF5F-0520E49B1C5B}"/>
              </a:ext>
            </a:extLst>
          </p:cNvPr>
          <p:cNvSpPr>
            <a:spLocks noGrp="1"/>
          </p:cNvSpPr>
          <p:nvPr>
            <p:ph type="body" sz="quarter" idx="16"/>
          </p:nvPr>
        </p:nvSpPr>
        <p:spPr>
          <a:xfrm>
            <a:off x="395536" y="622137"/>
            <a:ext cx="7200800" cy="340717"/>
          </a:xfrm>
        </p:spPr>
        <p:txBody>
          <a:bodyPr/>
          <a:lstStyle/>
          <a:p>
            <a:r>
              <a:rPr lang="fr-FR" dirty="0"/>
              <a:t>Le financement des investissements : </a:t>
            </a:r>
          </a:p>
          <a:p>
            <a:endParaRPr lang="fr-FR" dirty="0"/>
          </a:p>
        </p:txBody>
      </p:sp>
      <p:sp>
        <p:nvSpPr>
          <p:cNvPr id="5" name="Espace réservé du texte 4">
            <a:extLst>
              <a:ext uri="{FF2B5EF4-FFF2-40B4-BE49-F238E27FC236}">
                <a16:creationId xmlns:a16="http://schemas.microsoft.com/office/drawing/2014/main" id="{C7328325-21DF-4757-ABA8-454F5EC73924}"/>
              </a:ext>
            </a:extLst>
          </p:cNvPr>
          <p:cNvSpPr>
            <a:spLocks noGrp="1"/>
          </p:cNvSpPr>
          <p:nvPr>
            <p:ph type="body" sz="quarter" idx="13"/>
          </p:nvPr>
        </p:nvSpPr>
        <p:spPr>
          <a:xfrm>
            <a:off x="395536" y="265981"/>
            <a:ext cx="7920880" cy="340717"/>
          </a:xfrm>
        </p:spPr>
        <p:txBody>
          <a:bodyPr/>
          <a:lstStyle/>
          <a:p>
            <a:r>
              <a:rPr lang="fr-FR" dirty="0"/>
              <a:t>Analyse financière rétrospective 2019-2025 du budget principal</a:t>
            </a:r>
          </a:p>
        </p:txBody>
      </p:sp>
      <p:pic>
        <p:nvPicPr>
          <p:cNvPr id="6" name="Image 5">
            <a:extLst>
              <a:ext uri="{FF2B5EF4-FFF2-40B4-BE49-F238E27FC236}">
                <a16:creationId xmlns:a16="http://schemas.microsoft.com/office/drawing/2014/main" id="{9415B1E8-6EB3-4666-8497-8C1BE8D0B184}"/>
              </a:ext>
            </a:extLst>
          </p:cNvPr>
          <p:cNvPicPr>
            <a:picLocks noChangeAspect="1"/>
          </p:cNvPicPr>
          <p:nvPr/>
        </p:nvPicPr>
        <p:blipFill>
          <a:blip r:embed="rId2"/>
          <a:stretch>
            <a:fillRect/>
          </a:stretch>
        </p:blipFill>
        <p:spPr>
          <a:xfrm>
            <a:off x="158238" y="951815"/>
            <a:ext cx="7846232" cy="3755461"/>
          </a:xfrm>
          <a:prstGeom prst="rect">
            <a:avLst/>
          </a:prstGeom>
        </p:spPr>
      </p:pic>
    </p:spTree>
    <p:extLst>
      <p:ext uri="{BB962C8B-B14F-4D97-AF65-F5344CB8AC3E}">
        <p14:creationId xmlns:p14="http://schemas.microsoft.com/office/powerpoint/2010/main" val="3542229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21</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Évolution des dépenses d’équipement</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5" name="ZoneTexte 4">
            <a:extLst>
              <a:ext uri="{FF2B5EF4-FFF2-40B4-BE49-F238E27FC236}">
                <a16:creationId xmlns:a16="http://schemas.microsoft.com/office/drawing/2014/main" id="{6DFFA5B4-C68F-4463-968E-B040448462B3}"/>
              </a:ext>
            </a:extLst>
          </p:cNvPr>
          <p:cNvSpPr txBox="1"/>
          <p:nvPr/>
        </p:nvSpPr>
        <p:spPr>
          <a:xfrm>
            <a:off x="4788024" y="1752748"/>
            <a:ext cx="3960440" cy="600164"/>
          </a:xfrm>
          <a:prstGeom prst="rect">
            <a:avLst/>
          </a:prstGeom>
          <a:solidFill>
            <a:schemeClr val="accent2">
              <a:lumMod val="20000"/>
              <a:lumOff val="80000"/>
            </a:schemeClr>
          </a:solidFill>
        </p:spPr>
        <p:txBody>
          <a:bodyPr wrap="square" rtlCol="0">
            <a:spAutoFit/>
          </a:bodyPr>
          <a:lstStyle/>
          <a:p>
            <a:pPr algn="just"/>
            <a:r>
              <a:rPr lang="fr-FR" sz="1100" dirty="0"/>
              <a:t>Les dépenses d’équipement portées par le budget principal s’élèvent à 2,78 M€ en moyenne par an soit 1 131  €/habitant en moyenne par an sur la période 2019-2025.</a:t>
            </a:r>
          </a:p>
        </p:txBody>
      </p:sp>
      <p:sp>
        <p:nvSpPr>
          <p:cNvPr id="15" name="ZoneTexte 14">
            <a:extLst>
              <a:ext uri="{FF2B5EF4-FFF2-40B4-BE49-F238E27FC236}">
                <a16:creationId xmlns:a16="http://schemas.microsoft.com/office/drawing/2014/main" id="{DE26AEBD-919B-49D5-823B-FABE731281F3}"/>
              </a:ext>
            </a:extLst>
          </p:cNvPr>
          <p:cNvSpPr txBox="1"/>
          <p:nvPr/>
        </p:nvSpPr>
        <p:spPr>
          <a:xfrm>
            <a:off x="138224" y="3902891"/>
            <a:ext cx="4248472" cy="769441"/>
          </a:xfrm>
          <a:prstGeom prst="rect">
            <a:avLst/>
          </a:prstGeom>
          <a:solidFill>
            <a:schemeClr val="accent2">
              <a:lumMod val="20000"/>
              <a:lumOff val="80000"/>
            </a:schemeClr>
          </a:solidFill>
        </p:spPr>
        <p:txBody>
          <a:bodyPr wrap="square" rtlCol="0">
            <a:spAutoFit/>
          </a:bodyPr>
          <a:lstStyle/>
          <a:p>
            <a:pPr algn="just"/>
            <a:r>
              <a:rPr lang="fr-FR" sz="1100" dirty="0"/>
              <a:t>Les dépenses d’équipement portées par le budget principal se sont élevées en moyenne par an (2019-2024) à 1 062 € par habitant, soit trois fois plus que les dépenses d’équipement réalisées en moyenne dans les communes de la même strate DGCL (2 000 à 3 500 habitants). </a:t>
            </a:r>
          </a:p>
        </p:txBody>
      </p:sp>
      <p:pic>
        <p:nvPicPr>
          <p:cNvPr id="6" name="Image 5">
            <a:extLst>
              <a:ext uri="{FF2B5EF4-FFF2-40B4-BE49-F238E27FC236}">
                <a16:creationId xmlns:a16="http://schemas.microsoft.com/office/drawing/2014/main" id="{9D1C7567-FD67-4DDF-8745-0976B988B4EC}"/>
              </a:ext>
            </a:extLst>
          </p:cNvPr>
          <p:cNvPicPr>
            <a:picLocks noChangeAspect="1"/>
          </p:cNvPicPr>
          <p:nvPr/>
        </p:nvPicPr>
        <p:blipFill>
          <a:blip r:embed="rId2"/>
          <a:stretch>
            <a:fillRect/>
          </a:stretch>
        </p:blipFill>
        <p:spPr>
          <a:xfrm>
            <a:off x="107505" y="962854"/>
            <a:ext cx="4450466" cy="2432515"/>
          </a:xfrm>
          <a:prstGeom prst="rect">
            <a:avLst/>
          </a:prstGeom>
        </p:spPr>
      </p:pic>
      <p:pic>
        <p:nvPicPr>
          <p:cNvPr id="8" name="Image 7">
            <a:extLst>
              <a:ext uri="{FF2B5EF4-FFF2-40B4-BE49-F238E27FC236}">
                <a16:creationId xmlns:a16="http://schemas.microsoft.com/office/drawing/2014/main" id="{F240B83B-2862-42E2-86EF-EB7AC977BABE}"/>
              </a:ext>
            </a:extLst>
          </p:cNvPr>
          <p:cNvPicPr>
            <a:picLocks noChangeAspect="1"/>
          </p:cNvPicPr>
          <p:nvPr/>
        </p:nvPicPr>
        <p:blipFill>
          <a:blip r:embed="rId3"/>
          <a:stretch>
            <a:fillRect/>
          </a:stretch>
        </p:blipFill>
        <p:spPr>
          <a:xfrm>
            <a:off x="4674349" y="2434431"/>
            <a:ext cx="4383404" cy="2584928"/>
          </a:xfrm>
          <a:prstGeom prst="rect">
            <a:avLst/>
          </a:prstGeom>
        </p:spPr>
      </p:pic>
    </p:spTree>
    <p:extLst>
      <p:ext uri="{BB962C8B-B14F-4D97-AF65-F5344CB8AC3E}">
        <p14:creationId xmlns:p14="http://schemas.microsoft.com/office/powerpoint/2010/main" val="2033758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22</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Décomposition des recettes d’investissement :</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5" name="ZoneTexte 4">
            <a:extLst>
              <a:ext uri="{FF2B5EF4-FFF2-40B4-BE49-F238E27FC236}">
                <a16:creationId xmlns:a16="http://schemas.microsoft.com/office/drawing/2014/main" id="{6DFFA5B4-C68F-4463-968E-B040448462B3}"/>
              </a:ext>
            </a:extLst>
          </p:cNvPr>
          <p:cNvSpPr txBox="1"/>
          <p:nvPr/>
        </p:nvSpPr>
        <p:spPr>
          <a:xfrm>
            <a:off x="137889" y="3901730"/>
            <a:ext cx="8784976" cy="769441"/>
          </a:xfrm>
          <a:prstGeom prst="rect">
            <a:avLst/>
          </a:prstGeom>
          <a:solidFill>
            <a:schemeClr val="accent2">
              <a:lumMod val="20000"/>
              <a:lumOff val="80000"/>
            </a:schemeClr>
          </a:solidFill>
        </p:spPr>
        <p:txBody>
          <a:bodyPr wrap="square" rtlCol="0">
            <a:spAutoFit/>
          </a:bodyPr>
          <a:lstStyle/>
          <a:p>
            <a:pPr algn="just"/>
            <a:r>
              <a:rPr lang="fr-FR" sz="1100" dirty="0"/>
              <a:t>Les recettes d’investissement hors emprunt se sont élevées à 962 k€ en moyenne par an sur la période analysée. Ces recettes sont principalement composées de la récupération du FCTVA, de la fiscalité d’aménagement, des subventions et des cessions (2,45 M€ au total sur la période). Les cessions ont permis de financer 12% des dépenses d’investissement. </a:t>
            </a:r>
          </a:p>
          <a:p>
            <a:pPr algn="just"/>
            <a:r>
              <a:rPr lang="fr-FR" sz="1100" dirty="0"/>
              <a:t>Le taux de subventionnement des dépenses d’équipement s’établit à 6,4 % en moyenne par an. </a:t>
            </a:r>
          </a:p>
        </p:txBody>
      </p:sp>
      <p:graphicFrame>
        <p:nvGraphicFramePr>
          <p:cNvPr id="9" name="Tableau 8">
            <a:extLst>
              <a:ext uri="{FF2B5EF4-FFF2-40B4-BE49-F238E27FC236}">
                <a16:creationId xmlns:a16="http://schemas.microsoft.com/office/drawing/2014/main" id="{4FDD9756-2B30-4453-A568-9A44FD145AEF}"/>
              </a:ext>
            </a:extLst>
          </p:cNvPr>
          <p:cNvGraphicFramePr>
            <a:graphicFrameLocks noGrp="1"/>
          </p:cNvGraphicFramePr>
          <p:nvPr>
            <p:extLst>
              <p:ext uri="{D42A27DB-BD31-4B8C-83A1-F6EECF244321}">
                <p14:modId xmlns:p14="http://schemas.microsoft.com/office/powerpoint/2010/main" val="729326910"/>
              </p:ext>
            </p:extLst>
          </p:nvPr>
        </p:nvGraphicFramePr>
        <p:xfrm>
          <a:off x="141987" y="1107782"/>
          <a:ext cx="8424000" cy="1525108"/>
        </p:xfrm>
        <a:graphic>
          <a:graphicData uri="http://schemas.openxmlformats.org/drawingml/2006/table">
            <a:tbl>
              <a:tblPr/>
              <a:tblGrid>
                <a:gridCol w="3276000">
                  <a:extLst>
                    <a:ext uri="{9D8B030D-6E8A-4147-A177-3AD203B41FA5}">
                      <a16:colId xmlns:a16="http://schemas.microsoft.com/office/drawing/2014/main" val="2217271517"/>
                    </a:ext>
                  </a:extLst>
                </a:gridCol>
                <a:gridCol w="612000">
                  <a:extLst>
                    <a:ext uri="{9D8B030D-6E8A-4147-A177-3AD203B41FA5}">
                      <a16:colId xmlns:a16="http://schemas.microsoft.com/office/drawing/2014/main" val="2747865461"/>
                    </a:ext>
                  </a:extLst>
                </a:gridCol>
                <a:gridCol w="648000">
                  <a:extLst>
                    <a:ext uri="{9D8B030D-6E8A-4147-A177-3AD203B41FA5}">
                      <a16:colId xmlns:a16="http://schemas.microsoft.com/office/drawing/2014/main" val="1602677614"/>
                    </a:ext>
                  </a:extLst>
                </a:gridCol>
                <a:gridCol w="648000">
                  <a:extLst>
                    <a:ext uri="{9D8B030D-6E8A-4147-A177-3AD203B41FA5}">
                      <a16:colId xmlns:a16="http://schemas.microsoft.com/office/drawing/2014/main" val="1451466861"/>
                    </a:ext>
                  </a:extLst>
                </a:gridCol>
                <a:gridCol w="648000">
                  <a:extLst>
                    <a:ext uri="{9D8B030D-6E8A-4147-A177-3AD203B41FA5}">
                      <a16:colId xmlns:a16="http://schemas.microsoft.com/office/drawing/2014/main" val="274733079"/>
                    </a:ext>
                  </a:extLst>
                </a:gridCol>
                <a:gridCol w="648000">
                  <a:extLst>
                    <a:ext uri="{9D8B030D-6E8A-4147-A177-3AD203B41FA5}">
                      <a16:colId xmlns:a16="http://schemas.microsoft.com/office/drawing/2014/main" val="369753618"/>
                    </a:ext>
                  </a:extLst>
                </a:gridCol>
                <a:gridCol w="648000">
                  <a:extLst>
                    <a:ext uri="{9D8B030D-6E8A-4147-A177-3AD203B41FA5}">
                      <a16:colId xmlns:a16="http://schemas.microsoft.com/office/drawing/2014/main" val="3923613238"/>
                    </a:ext>
                  </a:extLst>
                </a:gridCol>
                <a:gridCol w="648000">
                  <a:extLst>
                    <a:ext uri="{9D8B030D-6E8A-4147-A177-3AD203B41FA5}">
                      <a16:colId xmlns:a16="http://schemas.microsoft.com/office/drawing/2014/main" val="3364091421"/>
                    </a:ext>
                  </a:extLst>
                </a:gridCol>
                <a:gridCol w="648000">
                  <a:extLst>
                    <a:ext uri="{9D8B030D-6E8A-4147-A177-3AD203B41FA5}">
                      <a16:colId xmlns:a16="http://schemas.microsoft.com/office/drawing/2014/main" val="2313614190"/>
                    </a:ext>
                  </a:extLst>
                </a:gridCol>
              </a:tblGrid>
              <a:tr h="166444">
                <a:tc gridSpan="9">
                  <a:txBody>
                    <a:bodyPr/>
                    <a:lstStyle/>
                    <a:p>
                      <a:pPr algn="ctr" fontAlgn="b"/>
                      <a:r>
                        <a:rPr lang="fr-FR" sz="900" b="1" i="0" u="none" strike="noStrike">
                          <a:solidFill>
                            <a:srgbClr val="F8F8F8"/>
                          </a:solidFill>
                          <a:effectLst/>
                          <a:latin typeface="Arial" panose="020B0604020202020204" pitchFamily="34" charset="0"/>
                        </a:rPr>
                        <a:t>RECETTES D'INVESTISSEMENT HORS EMPRUNTS</a:t>
                      </a:r>
                    </a:p>
                  </a:txBody>
                  <a:tcPr marL="36000" marR="3600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946786373"/>
                  </a:ext>
                </a:extLst>
              </a:tr>
              <a:tr h="166444">
                <a:tc>
                  <a:txBody>
                    <a:bodyPr/>
                    <a:lstStyle/>
                    <a:p>
                      <a:pPr algn="l" fontAlgn="b"/>
                      <a:r>
                        <a:rPr lang="fr-FR" sz="90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dirty="0">
                          <a:solidFill>
                            <a:srgbClr val="F8F8F8"/>
                          </a:solidFill>
                          <a:effectLst/>
                          <a:latin typeface="Arial" panose="020B0604020202020204" pitchFamily="34" charset="0"/>
                        </a:rPr>
                        <a:t>Moyenne</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dirty="0">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667616582"/>
                  </a:ext>
                </a:extLst>
              </a:tr>
              <a:tr h="166444">
                <a:tc>
                  <a:txBody>
                    <a:bodyPr/>
                    <a:lstStyle/>
                    <a:p>
                      <a:pPr algn="l" fontAlgn="b"/>
                      <a:r>
                        <a:rPr lang="fr-FR" sz="900" b="0" i="0" u="none" strike="noStrike" dirty="0">
                          <a:solidFill>
                            <a:srgbClr val="000000"/>
                          </a:solidFill>
                          <a:effectLst/>
                          <a:latin typeface="Arial" panose="020B0604020202020204" pitchFamily="34" charset="0"/>
                        </a:rPr>
                        <a:t>FCTVA</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274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125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148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491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796</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170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126</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4508295"/>
                  </a:ext>
                </a:extLst>
              </a:tr>
              <a:tr h="216000">
                <a:tc>
                  <a:txBody>
                    <a:bodyPr/>
                    <a:lstStyle/>
                    <a:p>
                      <a:pPr algn="l" fontAlgn="b"/>
                      <a:r>
                        <a:rPr lang="fr-FR" sz="900" b="0" i="0" u="none" strike="noStrike" dirty="0">
                          <a:solidFill>
                            <a:srgbClr val="000000"/>
                          </a:solidFill>
                          <a:effectLst/>
                          <a:latin typeface="Arial" panose="020B0604020202020204" pitchFamily="34" charset="0"/>
                        </a:rPr>
                        <a:t>Fiscalités et participations affectées à l'investissement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158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84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188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155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309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262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97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8072753"/>
                  </a:ext>
                </a:extLst>
              </a:tr>
              <a:tr h="166444">
                <a:tc>
                  <a:txBody>
                    <a:bodyPr/>
                    <a:lstStyle/>
                    <a:p>
                      <a:pPr algn="l" fontAlgn="b"/>
                      <a:r>
                        <a:rPr lang="fr-FR" sz="900" b="0" i="0" u="none" strike="noStrike" dirty="0">
                          <a:solidFill>
                            <a:srgbClr val="000000"/>
                          </a:solidFill>
                          <a:effectLst/>
                          <a:latin typeface="Arial" panose="020B0604020202020204" pitchFamily="34" charset="0"/>
                        </a:rPr>
                        <a:t>Subventions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179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168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560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27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375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5302893"/>
                  </a:ext>
                </a:extLst>
              </a:tr>
              <a:tr h="166444">
                <a:tc>
                  <a:txBody>
                    <a:bodyPr/>
                    <a:lstStyle/>
                    <a:p>
                      <a:pPr algn="l" fontAlgn="b"/>
                      <a:r>
                        <a:rPr lang="fr-FR" sz="900" b="0" i="0" u="none" strike="noStrike" dirty="0">
                          <a:solidFill>
                            <a:srgbClr val="000000"/>
                          </a:solidFill>
                          <a:effectLst/>
                          <a:latin typeface="Arial" panose="020B0604020202020204" pitchFamily="34" charset="0"/>
                        </a:rPr>
                        <a:t>Produits de cessions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351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2 432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2424074"/>
                  </a:ext>
                </a:extLst>
              </a:tr>
              <a:tr h="166444">
                <a:tc>
                  <a:txBody>
                    <a:bodyPr/>
                    <a:lstStyle/>
                    <a:p>
                      <a:pPr algn="l" fontAlgn="b"/>
                      <a:r>
                        <a:rPr lang="fr-FR" sz="900" b="0" i="0" u="none" strike="noStrike" dirty="0">
                          <a:solidFill>
                            <a:srgbClr val="000000"/>
                          </a:solidFill>
                          <a:effectLst/>
                          <a:latin typeface="Arial" panose="020B0604020202020204" pitchFamily="34" charset="0"/>
                        </a:rPr>
                        <a:t>Autres recettes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2</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9968593"/>
                  </a:ext>
                </a:extLst>
              </a:tr>
              <a:tr h="166444">
                <a:tc>
                  <a:txBody>
                    <a:bodyPr/>
                    <a:lstStyle/>
                    <a:p>
                      <a:pPr algn="l" fontAlgn="b"/>
                      <a:r>
                        <a:rPr lang="fr-FR" sz="900" b="0" i="0" u="none" strike="noStrike" dirty="0">
                          <a:solidFill>
                            <a:srgbClr val="000000"/>
                          </a:solidFill>
                          <a:effectLst/>
                          <a:latin typeface="Arial" panose="020B0604020202020204" pitchFamily="34" charset="0"/>
                        </a:rPr>
                        <a:t>Autres emprunts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0344259"/>
                  </a:ext>
                </a:extLst>
              </a:tr>
              <a:tr h="144000">
                <a:tc>
                  <a:txBody>
                    <a:bodyPr/>
                    <a:lstStyle/>
                    <a:p>
                      <a:pPr algn="l" fontAlgn="b"/>
                      <a:r>
                        <a:rPr lang="fr-FR" sz="900" b="1" i="0" u="none" strike="noStrike" dirty="0">
                          <a:solidFill>
                            <a:srgbClr val="000000"/>
                          </a:solidFill>
                          <a:effectLst/>
                          <a:latin typeface="Arial" panose="020B0604020202020204" pitchFamily="34" charset="0"/>
                        </a:rPr>
                        <a:t>Recettes d'investissement hors emprunts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1" u="none" strike="noStrike">
                          <a:solidFill>
                            <a:srgbClr val="000000"/>
                          </a:solidFill>
                          <a:effectLst/>
                          <a:latin typeface="Arial" panose="020B0604020202020204" pitchFamily="34" charset="0"/>
                        </a:rPr>
                        <a:t>962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377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829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333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808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1 171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dirty="0">
                          <a:solidFill>
                            <a:srgbClr val="000000"/>
                          </a:solidFill>
                          <a:effectLst/>
                          <a:latin typeface="Arial" panose="020B0604020202020204" pitchFamily="34" charset="0"/>
                        </a:rPr>
                        <a:t>2 700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dirty="0">
                          <a:solidFill>
                            <a:srgbClr val="000000"/>
                          </a:solidFill>
                          <a:effectLst/>
                          <a:latin typeface="Arial" panose="020B0604020202020204" pitchFamily="34" charset="0"/>
                        </a:rPr>
                        <a:t>519</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931957165"/>
                  </a:ext>
                </a:extLst>
              </a:tr>
            </a:tbl>
          </a:graphicData>
        </a:graphic>
      </p:graphicFrame>
      <p:graphicFrame>
        <p:nvGraphicFramePr>
          <p:cNvPr id="10" name="Tableau 9">
            <a:extLst>
              <a:ext uri="{FF2B5EF4-FFF2-40B4-BE49-F238E27FC236}">
                <a16:creationId xmlns:a16="http://schemas.microsoft.com/office/drawing/2014/main" id="{9228EA02-5A04-42B1-9EBC-8225C51DEFAD}"/>
              </a:ext>
            </a:extLst>
          </p:cNvPr>
          <p:cNvGraphicFramePr>
            <a:graphicFrameLocks noGrp="1"/>
          </p:cNvGraphicFramePr>
          <p:nvPr>
            <p:extLst>
              <p:ext uri="{D42A27DB-BD31-4B8C-83A1-F6EECF244321}">
                <p14:modId xmlns:p14="http://schemas.microsoft.com/office/powerpoint/2010/main" val="1887527438"/>
              </p:ext>
            </p:extLst>
          </p:nvPr>
        </p:nvGraphicFramePr>
        <p:xfrm>
          <a:off x="141987" y="2789314"/>
          <a:ext cx="8424000" cy="706320"/>
        </p:xfrm>
        <a:graphic>
          <a:graphicData uri="http://schemas.openxmlformats.org/drawingml/2006/table">
            <a:tbl>
              <a:tblPr/>
              <a:tblGrid>
                <a:gridCol w="3276000">
                  <a:extLst>
                    <a:ext uri="{9D8B030D-6E8A-4147-A177-3AD203B41FA5}">
                      <a16:colId xmlns:a16="http://schemas.microsoft.com/office/drawing/2014/main" val="4127030494"/>
                    </a:ext>
                  </a:extLst>
                </a:gridCol>
                <a:gridCol w="612000">
                  <a:extLst>
                    <a:ext uri="{9D8B030D-6E8A-4147-A177-3AD203B41FA5}">
                      <a16:colId xmlns:a16="http://schemas.microsoft.com/office/drawing/2014/main" val="4123701477"/>
                    </a:ext>
                  </a:extLst>
                </a:gridCol>
                <a:gridCol w="648000">
                  <a:extLst>
                    <a:ext uri="{9D8B030D-6E8A-4147-A177-3AD203B41FA5}">
                      <a16:colId xmlns:a16="http://schemas.microsoft.com/office/drawing/2014/main" val="395412818"/>
                    </a:ext>
                  </a:extLst>
                </a:gridCol>
                <a:gridCol w="648000">
                  <a:extLst>
                    <a:ext uri="{9D8B030D-6E8A-4147-A177-3AD203B41FA5}">
                      <a16:colId xmlns:a16="http://schemas.microsoft.com/office/drawing/2014/main" val="2250422397"/>
                    </a:ext>
                  </a:extLst>
                </a:gridCol>
                <a:gridCol w="648000">
                  <a:extLst>
                    <a:ext uri="{9D8B030D-6E8A-4147-A177-3AD203B41FA5}">
                      <a16:colId xmlns:a16="http://schemas.microsoft.com/office/drawing/2014/main" val="4195571812"/>
                    </a:ext>
                  </a:extLst>
                </a:gridCol>
                <a:gridCol w="648000">
                  <a:extLst>
                    <a:ext uri="{9D8B030D-6E8A-4147-A177-3AD203B41FA5}">
                      <a16:colId xmlns:a16="http://schemas.microsoft.com/office/drawing/2014/main" val="3574844960"/>
                    </a:ext>
                  </a:extLst>
                </a:gridCol>
                <a:gridCol w="648000">
                  <a:extLst>
                    <a:ext uri="{9D8B030D-6E8A-4147-A177-3AD203B41FA5}">
                      <a16:colId xmlns:a16="http://schemas.microsoft.com/office/drawing/2014/main" val="3637438158"/>
                    </a:ext>
                  </a:extLst>
                </a:gridCol>
                <a:gridCol w="648000">
                  <a:extLst>
                    <a:ext uri="{9D8B030D-6E8A-4147-A177-3AD203B41FA5}">
                      <a16:colId xmlns:a16="http://schemas.microsoft.com/office/drawing/2014/main" val="1538350728"/>
                    </a:ext>
                  </a:extLst>
                </a:gridCol>
                <a:gridCol w="648000">
                  <a:extLst>
                    <a:ext uri="{9D8B030D-6E8A-4147-A177-3AD203B41FA5}">
                      <a16:colId xmlns:a16="http://schemas.microsoft.com/office/drawing/2014/main" val="1701094338"/>
                    </a:ext>
                  </a:extLst>
                </a:gridCol>
              </a:tblGrid>
              <a:tr h="0">
                <a:tc gridSpan="9">
                  <a:txBody>
                    <a:bodyPr/>
                    <a:lstStyle/>
                    <a:p>
                      <a:pPr algn="ctr" fontAlgn="b"/>
                      <a:endParaRPr lang="fr-FR" sz="900" b="1" i="0" u="none" strike="noStrike" dirty="0">
                        <a:solidFill>
                          <a:srgbClr val="F8F8F8"/>
                        </a:solidFill>
                        <a:effectLst/>
                        <a:latin typeface="Arial" panose="020B0604020202020204" pitchFamily="34" charset="0"/>
                      </a:endParaRPr>
                    </a:p>
                  </a:txBody>
                  <a:tcPr marL="36000" marR="3600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813124978"/>
                  </a:ext>
                </a:extLst>
              </a:tr>
              <a:tr h="0">
                <a:tc>
                  <a:txBody>
                    <a:bodyPr/>
                    <a:lstStyle/>
                    <a:p>
                      <a:pPr algn="l" fontAlgn="b"/>
                      <a:r>
                        <a:rPr lang="fr-FR" sz="900" b="1" i="0" u="none" strike="noStrike" dirty="0">
                          <a:solidFill>
                            <a:srgbClr val="F8F8F8"/>
                          </a:solidFill>
                          <a:effectLst/>
                          <a:latin typeface="Arial" panose="020B0604020202020204" pitchFamily="34" charset="0"/>
                        </a:rPr>
                        <a:t>en k€</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dirty="0">
                          <a:solidFill>
                            <a:srgbClr val="F8F8F8"/>
                          </a:solidFill>
                          <a:effectLst/>
                          <a:latin typeface="Arial" panose="020B0604020202020204" pitchFamily="34" charset="0"/>
                        </a:rPr>
                        <a:t>Moyenne</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dirty="0">
                          <a:solidFill>
                            <a:srgbClr val="F8F8F8"/>
                          </a:solidFill>
                          <a:effectLst/>
                          <a:latin typeface="Arial" panose="020B0604020202020204" pitchFamily="34" charset="0"/>
                        </a:rPr>
                        <a:t>2019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2022</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b"/>
                      <a:r>
                        <a:rPr lang="fr-FR" sz="900" b="1" i="0" u="none" strike="noStrike">
                          <a:solidFill>
                            <a:srgbClr val="F8F8F8"/>
                          </a:solidFill>
                          <a:effectLst/>
                          <a:latin typeface="Arial" panose="020B0604020202020204" pitchFamily="34" charset="0"/>
                        </a:rPr>
                        <a:t>2025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15611090"/>
                  </a:ext>
                </a:extLst>
              </a:tr>
              <a:tr h="144000">
                <a:tc>
                  <a:txBody>
                    <a:bodyPr/>
                    <a:lstStyle/>
                    <a:p>
                      <a:pPr algn="l" fontAlgn="b"/>
                      <a:r>
                        <a:rPr lang="fr-FR" sz="900" b="0" i="0" u="none" strike="noStrike" dirty="0">
                          <a:solidFill>
                            <a:srgbClr val="000000"/>
                          </a:solidFill>
                          <a:effectLst/>
                          <a:latin typeface="Arial" panose="020B0604020202020204" pitchFamily="34" charset="0"/>
                        </a:rPr>
                        <a:t>Dépenses d'équipement brut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2 781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2 298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3 519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5 043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1 231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1 263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2 238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3 871</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8363866"/>
                  </a:ext>
                </a:extLst>
              </a:tr>
              <a:tr h="144000">
                <a:tc>
                  <a:txBody>
                    <a:bodyPr/>
                    <a:lstStyle/>
                    <a:p>
                      <a:pPr algn="l" fontAlgn="b"/>
                      <a:r>
                        <a:rPr lang="fr-FR" sz="900" b="0" i="0" u="none" strike="noStrike" dirty="0">
                          <a:solidFill>
                            <a:srgbClr val="000000"/>
                          </a:solidFill>
                          <a:effectLst/>
                          <a:latin typeface="Arial" panose="020B0604020202020204" pitchFamily="34" charset="0"/>
                        </a:rPr>
                        <a:t>Subventions</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1" u="none" strike="noStrike">
                          <a:solidFill>
                            <a:srgbClr val="000000"/>
                          </a:solidFill>
                          <a:effectLst/>
                          <a:latin typeface="Arial" panose="020B0604020202020204" pitchFamily="34" charset="0"/>
                        </a:rPr>
                        <a:t>179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168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560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27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111</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a:solidFill>
                            <a:srgbClr val="000000"/>
                          </a:solidFill>
                          <a:effectLst/>
                          <a:latin typeface="Arial" panose="020B0604020202020204" pitchFamily="34" charset="0"/>
                        </a:rPr>
                        <a:t>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900" b="0" i="0" u="none" strike="noStrike" dirty="0">
                          <a:solidFill>
                            <a:srgbClr val="000000"/>
                          </a:solidFill>
                          <a:effectLst/>
                          <a:latin typeface="Arial" panose="020B0604020202020204" pitchFamily="34" charset="0"/>
                        </a:rPr>
                        <a:t>375</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5306670"/>
                  </a:ext>
                </a:extLst>
              </a:tr>
              <a:tr h="144000">
                <a:tc>
                  <a:txBody>
                    <a:bodyPr/>
                    <a:lstStyle/>
                    <a:p>
                      <a:pPr algn="l" fontAlgn="b"/>
                      <a:r>
                        <a:rPr lang="fr-FR" sz="900" b="1" i="0" u="none" strike="noStrike" dirty="0">
                          <a:solidFill>
                            <a:srgbClr val="000000"/>
                          </a:solidFill>
                          <a:effectLst/>
                          <a:latin typeface="Arial" panose="020B0604020202020204" pitchFamily="34" charset="0"/>
                        </a:rPr>
                        <a:t>Taux de subventionnement des dépenses d'équipement</a:t>
                      </a:r>
                    </a:p>
                  </a:txBody>
                  <a:tcPr marL="36000" marR="3600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1" u="none" strike="noStrike">
                          <a:solidFill>
                            <a:srgbClr val="000000"/>
                          </a:solidFill>
                          <a:effectLst/>
                          <a:latin typeface="Arial" panose="020B0604020202020204" pitchFamily="34" charset="0"/>
                        </a:rPr>
                        <a:t>6,4%</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7,3%</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15,9%</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0,5%</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0,7%</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8,8%</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a:solidFill>
                            <a:srgbClr val="000000"/>
                          </a:solidFill>
                          <a:effectLst/>
                          <a:latin typeface="Arial" panose="020B0604020202020204" pitchFamily="34" charset="0"/>
                        </a:rPr>
                        <a:t>0,0%</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r" fontAlgn="b"/>
                      <a:r>
                        <a:rPr lang="fr-FR" sz="900" b="1" i="0" u="none" strike="noStrike" dirty="0">
                          <a:solidFill>
                            <a:srgbClr val="000000"/>
                          </a:solidFill>
                          <a:effectLst/>
                          <a:latin typeface="Arial" panose="020B0604020202020204" pitchFamily="34" charset="0"/>
                        </a:rPr>
                        <a:t>9,7%</a:t>
                      </a:r>
                    </a:p>
                  </a:txBody>
                  <a:tcPr marL="36000" marR="3600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4124096070"/>
                  </a:ext>
                </a:extLst>
              </a:tr>
            </a:tbl>
          </a:graphicData>
        </a:graphic>
      </p:graphicFrame>
    </p:spTree>
    <p:extLst>
      <p:ext uri="{BB962C8B-B14F-4D97-AF65-F5344CB8AC3E}">
        <p14:creationId xmlns:p14="http://schemas.microsoft.com/office/powerpoint/2010/main" val="2760618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23</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L’endettement et le ratio de capacité de désendettement</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pic>
        <p:nvPicPr>
          <p:cNvPr id="5" name="Image 4">
            <a:extLst>
              <a:ext uri="{FF2B5EF4-FFF2-40B4-BE49-F238E27FC236}">
                <a16:creationId xmlns:a16="http://schemas.microsoft.com/office/drawing/2014/main" id="{C4251891-D029-40F3-B439-64C74CCC0509}"/>
              </a:ext>
            </a:extLst>
          </p:cNvPr>
          <p:cNvPicPr>
            <a:picLocks noChangeAspect="1"/>
          </p:cNvPicPr>
          <p:nvPr/>
        </p:nvPicPr>
        <p:blipFill>
          <a:blip r:embed="rId2"/>
          <a:stretch>
            <a:fillRect/>
          </a:stretch>
        </p:blipFill>
        <p:spPr>
          <a:xfrm>
            <a:off x="168228" y="1070802"/>
            <a:ext cx="6984772" cy="3450561"/>
          </a:xfrm>
          <a:prstGeom prst="rect">
            <a:avLst/>
          </a:prstGeom>
        </p:spPr>
      </p:pic>
      <p:cxnSp>
        <p:nvCxnSpPr>
          <p:cNvPr id="9" name="Connecteur droit 8">
            <a:extLst>
              <a:ext uri="{FF2B5EF4-FFF2-40B4-BE49-F238E27FC236}">
                <a16:creationId xmlns:a16="http://schemas.microsoft.com/office/drawing/2014/main" id="{1CE86A66-A40C-46AC-9C64-7737572926DA}"/>
              </a:ext>
            </a:extLst>
          </p:cNvPr>
          <p:cNvCxnSpPr>
            <a:cxnSpLocks/>
          </p:cNvCxnSpPr>
          <p:nvPr/>
        </p:nvCxnSpPr>
        <p:spPr>
          <a:xfrm>
            <a:off x="683568" y="1447223"/>
            <a:ext cx="5832648"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79C763CC-D1C8-4F9A-8677-F2CD88E38B6F}"/>
              </a:ext>
            </a:extLst>
          </p:cNvPr>
          <p:cNvSpPr txBox="1"/>
          <p:nvPr/>
        </p:nvSpPr>
        <p:spPr>
          <a:xfrm>
            <a:off x="3419872" y="1430633"/>
            <a:ext cx="2880320" cy="253916"/>
          </a:xfrm>
          <a:prstGeom prst="rect">
            <a:avLst/>
          </a:prstGeom>
          <a:noFill/>
        </p:spPr>
        <p:txBody>
          <a:bodyPr wrap="square" rtlCol="0">
            <a:spAutoFit/>
          </a:bodyPr>
          <a:lstStyle/>
          <a:p>
            <a:r>
              <a:rPr lang="fr-FR" sz="1050" dirty="0">
                <a:solidFill>
                  <a:srgbClr val="FF0000"/>
                </a:solidFill>
              </a:rPr>
              <a:t>Seuil d’alerte des services de l’État : 12 ans</a:t>
            </a:r>
          </a:p>
        </p:txBody>
      </p:sp>
      <p:sp>
        <p:nvSpPr>
          <p:cNvPr id="12" name="ZoneTexte 11">
            <a:extLst>
              <a:ext uri="{FF2B5EF4-FFF2-40B4-BE49-F238E27FC236}">
                <a16:creationId xmlns:a16="http://schemas.microsoft.com/office/drawing/2014/main" id="{C05BB822-B64E-433F-9CAD-CC8D58DD4C9C}"/>
              </a:ext>
            </a:extLst>
          </p:cNvPr>
          <p:cNvSpPr txBox="1"/>
          <p:nvPr/>
        </p:nvSpPr>
        <p:spPr>
          <a:xfrm>
            <a:off x="168228" y="4629311"/>
            <a:ext cx="7428108" cy="430887"/>
          </a:xfrm>
          <a:prstGeom prst="rect">
            <a:avLst/>
          </a:prstGeom>
          <a:noFill/>
        </p:spPr>
        <p:txBody>
          <a:bodyPr wrap="square" rtlCol="0">
            <a:spAutoFit/>
          </a:bodyPr>
          <a:lstStyle/>
          <a:p>
            <a:pPr algn="just"/>
            <a:r>
              <a:rPr lang="fr-FR" sz="1100" dirty="0"/>
              <a:t>La ratio de capacité de désendettement se dégrade sur la période analysée en raison de la réduction progressive de l’épargne et de l’augmentation de l’endettement.  Il s’établit à 9 ans en 2025 ce qui est élevé.</a:t>
            </a:r>
          </a:p>
        </p:txBody>
      </p:sp>
    </p:spTree>
    <p:extLst>
      <p:ext uri="{BB962C8B-B14F-4D97-AF65-F5344CB8AC3E}">
        <p14:creationId xmlns:p14="http://schemas.microsoft.com/office/powerpoint/2010/main" val="1217353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24</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70378" y="551642"/>
            <a:ext cx="6840760" cy="340717"/>
          </a:xfrm>
        </p:spPr>
        <p:txBody>
          <a:bodyPr/>
          <a:lstStyle/>
          <a:p>
            <a:r>
              <a:rPr lang="fr-FR" dirty="0"/>
              <a:t>Synthèse</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170378" y="195486"/>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5" name="ZoneTexte 4">
            <a:extLst>
              <a:ext uri="{FF2B5EF4-FFF2-40B4-BE49-F238E27FC236}">
                <a16:creationId xmlns:a16="http://schemas.microsoft.com/office/drawing/2014/main" id="{288C5019-6D90-4AA5-A59D-FF8B6FCE6782}"/>
              </a:ext>
            </a:extLst>
          </p:cNvPr>
          <p:cNvSpPr txBox="1"/>
          <p:nvPr/>
        </p:nvSpPr>
        <p:spPr>
          <a:xfrm>
            <a:off x="180925" y="1228154"/>
            <a:ext cx="7704856" cy="3631763"/>
          </a:xfrm>
          <a:prstGeom prst="rect">
            <a:avLst/>
          </a:prstGeom>
          <a:noFill/>
        </p:spPr>
        <p:txBody>
          <a:bodyPr wrap="square" rtlCol="0">
            <a:spAutoFit/>
          </a:bodyPr>
          <a:lstStyle/>
          <a:p>
            <a:pPr algn="just"/>
            <a:r>
              <a:rPr lang="fr-FR" sz="1000" dirty="0"/>
              <a:t>La situation financière de la collectivité est marquée </a:t>
            </a:r>
            <a:r>
              <a:rPr lang="fr-FR" sz="1000" b="1" dirty="0"/>
              <a:t>par un effet de ciseau prononcé en section de fonctionnement</a:t>
            </a:r>
            <a:r>
              <a:rPr lang="fr-FR" sz="1000" dirty="0"/>
              <a:t>, ayant entraîné </a:t>
            </a:r>
            <a:r>
              <a:rPr lang="fr-FR" sz="1000" b="1" dirty="0"/>
              <a:t>une dégradation significative de l’épargne brute</a:t>
            </a:r>
            <a:r>
              <a:rPr lang="fr-FR" sz="1000" dirty="0"/>
              <a:t>, indicateur central de la capacité d’autofinancement. </a:t>
            </a:r>
            <a:r>
              <a:rPr lang="fr-FR" sz="1000" b="1" dirty="0"/>
              <a:t>Malgré un relèvement des taux d’imposition intervenu en 2023 et 2024, cette mesure n’a pas permis d’enrayer en totalité la dégradation observée de l’autofinancement. L’accroissement des charges s’explique notamment par la mise en place de nouveaux services publics : périscolaire, centre de loisirs, ludothèque qui ont généré de nouvelles charges de fonctionnement.</a:t>
            </a:r>
            <a:endParaRPr lang="fr-FR" sz="1000" dirty="0"/>
          </a:p>
          <a:p>
            <a:pPr algn="just"/>
            <a:r>
              <a:rPr lang="fr-FR" sz="1000" dirty="0"/>
              <a:t>L’épargne brute a ainsi été divisée par deux entre 2019 et 2025. Le taux d’épargne brute, qui s’établissait à un niveau particulièrement élevé de 41,6 % en 2019, atteignait encore 16,9 % en 2025. Si ce niveau demeure, en lui-même, satisfaisant, la trajectoire constatée </a:t>
            </a:r>
            <a:r>
              <a:rPr lang="fr-FR" sz="1000" b="1" dirty="0"/>
              <a:t>traduit une dégradation rapide et alarmante des équilibres financiers de la collectivité</a:t>
            </a:r>
            <a:r>
              <a:rPr lang="fr-FR" sz="1000" dirty="0"/>
              <a:t>.</a:t>
            </a:r>
          </a:p>
          <a:p>
            <a:pPr algn="just"/>
            <a:endParaRPr lang="fr-FR" sz="1000" dirty="0"/>
          </a:p>
          <a:p>
            <a:pPr algn="just"/>
            <a:r>
              <a:rPr lang="fr-FR" sz="1000" dirty="0"/>
              <a:t>Par ailleurs, le financement des investissements a reposé conjointement sur l’épargne et sur un recours accru à l’emprunt, conduisant à un doublement de l’encours de dette sur la période. Dans ce contexte, le ratio de capacité de désendettement se dégrade depuis 2022, sous l’effet conjugué de la contraction de l’épargne brute et de la hausse de l’endettement. Il s’établit à 9,3 ans en 2025.</a:t>
            </a:r>
          </a:p>
          <a:p>
            <a:pPr algn="just"/>
            <a:endParaRPr lang="fr-FR" sz="1000" dirty="0"/>
          </a:p>
          <a:p>
            <a:pPr algn="just"/>
            <a:r>
              <a:rPr lang="fr-FR" sz="1000" dirty="0"/>
              <a:t>Au cours de la nouvelle mandature, la collectivité devra mettre en œuvre des mesures visant à stabiliser, puis à restaurer son niveau d’épargne, </a:t>
            </a:r>
            <a:r>
              <a:rPr lang="fr-FR" sz="1000" b="1" dirty="0"/>
              <a:t>afin de corriger l’effet de ciseau observé en section de fonctionnement</a:t>
            </a:r>
            <a:r>
              <a:rPr lang="fr-FR" sz="1000" dirty="0"/>
              <a:t>. Par ailleurs, le levier de l’endettement ayant </a:t>
            </a:r>
            <a:r>
              <a:rPr lang="fr-FR" sz="1000" b="1" dirty="0"/>
              <a:t>été significativement mobilisé au cours du précédent mandat</a:t>
            </a:r>
            <a:r>
              <a:rPr lang="fr-FR" sz="1000" dirty="0"/>
              <a:t>, la collectivité devra engager, dans un premier temps, une phase de désendettement. Dans ces conditions, et à ressources constantes, </a:t>
            </a:r>
            <a:r>
              <a:rPr lang="fr-FR" sz="1000" b="1" dirty="0"/>
              <a:t>la collectivité ne sera pas en mesure de maintenir un niveau d’investissement équivalent à celui constaté sur le dernier  mandat</a:t>
            </a:r>
            <a:r>
              <a:rPr lang="fr-FR" sz="1000" dirty="0"/>
              <a:t>. </a:t>
            </a:r>
            <a:r>
              <a:rPr lang="fr-FR" sz="1000" b="1" dirty="0">
                <a:solidFill>
                  <a:srgbClr val="C00000"/>
                </a:solidFill>
              </a:rPr>
              <a:t>La sécurisation de la trajectoire d’autofinancement constitue, à cet égard, un enjeu central du mandat.</a:t>
            </a:r>
          </a:p>
          <a:p>
            <a:pPr algn="just"/>
            <a:r>
              <a:rPr lang="fr-FR" sz="1000" dirty="0"/>
              <a:t>En outre, la commune a été assujettie en 2025 à un prélèvement au titre du DILICO. Face à la mobilisation des associations des élus communaux, les communes ont été exceptionnellement exemptées de ce prélèvement en 2026. Le niveau des indicateurs financiers communaux laisse présager un risque de nouvelle mobilisation, soit par des prélèvements, soit par une moindre progression, voire une diminution, des dotations, dans le cadre de la </a:t>
            </a:r>
            <a:r>
              <a:rPr lang="fr-FR" sz="1000" b="1" dirty="0"/>
              <a:t>participation des collectivités territoriales au redressement des finances publiques durant cette nouvelle mandature en lien avec la situation financière très dégradée de l’État et les enjeux de maîtrise du déficit et de l’endettement public.</a:t>
            </a:r>
          </a:p>
        </p:txBody>
      </p:sp>
    </p:spTree>
    <p:extLst>
      <p:ext uri="{BB962C8B-B14F-4D97-AF65-F5344CB8AC3E}">
        <p14:creationId xmlns:p14="http://schemas.microsoft.com/office/powerpoint/2010/main" val="1668483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4" name="Connecteur droit 93">
            <a:extLst>
              <a:ext uri="{FF2B5EF4-FFF2-40B4-BE49-F238E27FC236}">
                <a16:creationId xmlns:a16="http://schemas.microsoft.com/office/drawing/2014/main" id="{0339ACAB-496A-45DF-AD77-71A479D3CE48}"/>
              </a:ext>
            </a:extLst>
          </p:cNvPr>
          <p:cNvCxnSpPr>
            <a:cxnSpLocks/>
          </p:cNvCxnSpPr>
          <p:nvPr/>
        </p:nvCxnSpPr>
        <p:spPr>
          <a:xfrm flipV="1">
            <a:off x="4499992" y="4058074"/>
            <a:ext cx="1" cy="547697"/>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725B0A2F-7B11-417C-A42A-5BED5BCB194E}"/>
              </a:ext>
            </a:extLst>
          </p:cNvPr>
          <p:cNvCxnSpPr>
            <a:cxnSpLocks/>
          </p:cNvCxnSpPr>
          <p:nvPr/>
        </p:nvCxnSpPr>
        <p:spPr>
          <a:xfrm flipH="1" flipV="1">
            <a:off x="1268563" y="4375617"/>
            <a:ext cx="3959" cy="2816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F237F634-AE48-40CF-91E5-B67CB9A0AF5D}"/>
              </a:ext>
            </a:extLst>
          </p:cNvPr>
          <p:cNvCxnSpPr>
            <a:cxnSpLocks/>
          </p:cNvCxnSpPr>
          <p:nvPr/>
        </p:nvCxnSpPr>
        <p:spPr>
          <a:xfrm flipV="1">
            <a:off x="5436095" y="2073169"/>
            <a:ext cx="1" cy="547697"/>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B06FE418-B3A9-4E09-AC4A-28CE1A03B7AB}"/>
              </a:ext>
            </a:extLst>
          </p:cNvPr>
          <p:cNvCxnSpPr>
            <a:cxnSpLocks/>
          </p:cNvCxnSpPr>
          <p:nvPr/>
        </p:nvCxnSpPr>
        <p:spPr>
          <a:xfrm flipV="1">
            <a:off x="7236295" y="2358230"/>
            <a:ext cx="1" cy="27284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Espace réservé du numéro de diapositive 1">
            <a:extLst>
              <a:ext uri="{FF2B5EF4-FFF2-40B4-BE49-F238E27FC236}">
                <a16:creationId xmlns:a16="http://schemas.microsoft.com/office/drawing/2014/main" id="{0A380B47-6FEB-4196-8097-3BE230F53CA4}"/>
              </a:ext>
            </a:extLst>
          </p:cNvPr>
          <p:cNvSpPr>
            <a:spLocks noGrp="1"/>
          </p:cNvSpPr>
          <p:nvPr>
            <p:ph type="sldNum" sz="quarter" idx="4"/>
          </p:nvPr>
        </p:nvSpPr>
        <p:spPr/>
        <p:txBody>
          <a:bodyPr/>
          <a:lstStyle/>
          <a:p>
            <a:fld id="{D2AD5D5E-77D5-4102-9D0B-75FE2740C175}" type="slidenum">
              <a:rPr lang="fr-FR" smtClean="0"/>
              <a:pPr/>
              <a:t>25</a:t>
            </a:fld>
            <a:endParaRPr lang="fr-FR" dirty="0"/>
          </a:p>
        </p:txBody>
      </p:sp>
      <p:sp>
        <p:nvSpPr>
          <p:cNvPr id="4" name="Espace réservé du texte 3">
            <a:extLst>
              <a:ext uri="{FF2B5EF4-FFF2-40B4-BE49-F238E27FC236}">
                <a16:creationId xmlns:a16="http://schemas.microsoft.com/office/drawing/2014/main" id="{1BFC95CA-6410-4C55-830F-A0972F7E2419}"/>
              </a:ext>
            </a:extLst>
          </p:cNvPr>
          <p:cNvSpPr>
            <a:spLocks noGrp="1"/>
          </p:cNvSpPr>
          <p:nvPr>
            <p:ph type="body" sz="quarter" idx="16"/>
          </p:nvPr>
        </p:nvSpPr>
        <p:spPr>
          <a:xfrm>
            <a:off x="395536" y="622137"/>
            <a:ext cx="7488830" cy="340717"/>
          </a:xfrm>
        </p:spPr>
        <p:txBody>
          <a:bodyPr/>
          <a:lstStyle/>
          <a:p>
            <a:r>
              <a:rPr lang="fr-FR" sz="1800" dirty="0"/>
              <a:t>Le taux d’épargne et le ratio de capacité de désendettement</a:t>
            </a:r>
          </a:p>
        </p:txBody>
      </p:sp>
      <p:sp>
        <p:nvSpPr>
          <p:cNvPr id="5" name="Espace réservé du texte 4">
            <a:extLst>
              <a:ext uri="{FF2B5EF4-FFF2-40B4-BE49-F238E27FC236}">
                <a16:creationId xmlns:a16="http://schemas.microsoft.com/office/drawing/2014/main" id="{06E950A1-3150-4AAE-A050-4DC689F79A3D}"/>
              </a:ext>
            </a:extLst>
          </p:cNvPr>
          <p:cNvSpPr>
            <a:spLocks noGrp="1"/>
          </p:cNvSpPr>
          <p:nvPr>
            <p:ph type="body" sz="quarter" idx="13"/>
          </p:nvPr>
        </p:nvSpPr>
        <p:spPr>
          <a:xfrm>
            <a:off x="395536" y="265981"/>
            <a:ext cx="6408712" cy="340717"/>
          </a:xfrm>
        </p:spPr>
        <p:txBody>
          <a:bodyPr/>
          <a:lstStyle/>
          <a:p>
            <a:r>
              <a:rPr lang="fr-FR" dirty="0"/>
              <a:t>Évolution des deux principaux ratios </a:t>
            </a:r>
          </a:p>
        </p:txBody>
      </p:sp>
      <p:grpSp>
        <p:nvGrpSpPr>
          <p:cNvPr id="55" name="Groupe 54">
            <a:extLst>
              <a:ext uri="{FF2B5EF4-FFF2-40B4-BE49-F238E27FC236}">
                <a16:creationId xmlns:a16="http://schemas.microsoft.com/office/drawing/2014/main" id="{29994892-65FE-47C5-B3CC-6EC3E6015EF0}"/>
              </a:ext>
            </a:extLst>
          </p:cNvPr>
          <p:cNvGrpSpPr/>
          <p:nvPr/>
        </p:nvGrpSpPr>
        <p:grpSpPr>
          <a:xfrm>
            <a:off x="306709" y="1373617"/>
            <a:ext cx="8441755" cy="1414158"/>
            <a:chOff x="1363655" y="2357788"/>
            <a:chExt cx="10360870" cy="1885545"/>
          </a:xfrm>
        </p:grpSpPr>
        <p:grpSp>
          <p:nvGrpSpPr>
            <p:cNvPr id="56" name="Groupe 55">
              <a:extLst>
                <a:ext uri="{FF2B5EF4-FFF2-40B4-BE49-F238E27FC236}">
                  <a16:creationId xmlns:a16="http://schemas.microsoft.com/office/drawing/2014/main" id="{DAF9E9A8-E2F0-4E1A-AA6A-8CA42F6F7AE1}"/>
                </a:ext>
              </a:extLst>
            </p:cNvPr>
            <p:cNvGrpSpPr/>
            <p:nvPr/>
          </p:nvGrpSpPr>
          <p:grpSpPr>
            <a:xfrm>
              <a:off x="1363655" y="2575902"/>
              <a:ext cx="9844913" cy="1667431"/>
              <a:chOff x="2403238" y="2575902"/>
              <a:chExt cx="7365170" cy="1667431"/>
            </a:xfrm>
          </p:grpSpPr>
          <p:sp>
            <p:nvSpPr>
              <p:cNvPr id="58" name="ZoneTexte 57">
                <a:extLst>
                  <a:ext uri="{FF2B5EF4-FFF2-40B4-BE49-F238E27FC236}">
                    <a16:creationId xmlns:a16="http://schemas.microsoft.com/office/drawing/2014/main" id="{D4E8D4E9-12AD-478B-914E-6070BCD652E5}"/>
                  </a:ext>
                </a:extLst>
              </p:cNvPr>
              <p:cNvSpPr txBox="1"/>
              <p:nvPr/>
            </p:nvSpPr>
            <p:spPr>
              <a:xfrm>
                <a:off x="5180166" y="2652580"/>
                <a:ext cx="648072" cy="400110"/>
              </a:xfrm>
              <a:prstGeom prst="rect">
                <a:avLst/>
              </a:prstGeom>
              <a:noFill/>
            </p:spPr>
            <p:txBody>
              <a:bodyPr wrap="square" rtlCol="0">
                <a:spAutoFit/>
              </a:bodyPr>
              <a:lstStyle/>
              <a:p>
                <a:r>
                  <a:rPr lang="fr-FR" sz="1350" dirty="0"/>
                  <a:t>10%</a:t>
                </a:r>
              </a:p>
            </p:txBody>
          </p:sp>
          <p:grpSp>
            <p:nvGrpSpPr>
              <p:cNvPr id="59" name="Groupe 58">
                <a:extLst>
                  <a:ext uri="{FF2B5EF4-FFF2-40B4-BE49-F238E27FC236}">
                    <a16:creationId xmlns:a16="http://schemas.microsoft.com/office/drawing/2014/main" id="{4D775FA1-5286-4808-A768-B1264B7517A8}"/>
                  </a:ext>
                </a:extLst>
              </p:cNvPr>
              <p:cNvGrpSpPr/>
              <p:nvPr/>
            </p:nvGrpSpPr>
            <p:grpSpPr>
              <a:xfrm>
                <a:off x="2423592" y="2650415"/>
                <a:ext cx="7344816" cy="1592918"/>
                <a:chOff x="2423592" y="2362383"/>
                <a:chExt cx="7344816" cy="1592918"/>
              </a:xfrm>
            </p:grpSpPr>
            <p:sp>
              <p:nvSpPr>
                <p:cNvPr id="64" name="Flèche droite 19">
                  <a:extLst>
                    <a:ext uri="{FF2B5EF4-FFF2-40B4-BE49-F238E27FC236}">
                      <a16:creationId xmlns:a16="http://schemas.microsoft.com/office/drawing/2014/main" id="{69F46AFA-4384-40C6-AD99-D183A9046D77}"/>
                    </a:ext>
                  </a:extLst>
                </p:cNvPr>
                <p:cNvSpPr/>
                <p:nvPr/>
              </p:nvSpPr>
              <p:spPr>
                <a:xfrm>
                  <a:off x="2423592" y="2659156"/>
                  <a:ext cx="7344816" cy="1296145"/>
                </a:xfrm>
                <a:prstGeom prst="rightArrow">
                  <a:avLst/>
                </a:prstGeom>
                <a:gradFill flip="none" rotWithShape="1">
                  <a:gsLst>
                    <a:gs pos="0">
                      <a:schemeClr val="tx1"/>
                    </a:gs>
                    <a:gs pos="59000">
                      <a:schemeClr val="accent3"/>
                    </a:gs>
                    <a:gs pos="16000">
                      <a:srgbClr val="C00000"/>
                    </a:gs>
                    <a:gs pos="39000">
                      <a:srgbClr val="FFC00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00" dirty="0"/>
                    <a:t>BAROMETRE DE L’EPARGNE BRUTE</a:t>
                  </a:r>
                </a:p>
              </p:txBody>
            </p:sp>
            <p:cxnSp>
              <p:nvCxnSpPr>
                <p:cNvPr id="65" name="Connecteur droit 64">
                  <a:extLst>
                    <a:ext uri="{FF2B5EF4-FFF2-40B4-BE49-F238E27FC236}">
                      <a16:creationId xmlns:a16="http://schemas.microsoft.com/office/drawing/2014/main" id="{501ABD16-C250-46CA-BC2A-00D8A8D50A94}"/>
                    </a:ext>
                  </a:extLst>
                </p:cNvPr>
                <p:cNvCxnSpPr/>
                <p:nvPr/>
              </p:nvCxnSpPr>
              <p:spPr>
                <a:xfrm>
                  <a:off x="2438692" y="236238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74D457B4-DCF5-4F5A-9EC3-A57B8E783590}"/>
                    </a:ext>
                  </a:extLst>
                </p:cNvPr>
                <p:cNvCxnSpPr/>
                <p:nvPr/>
              </p:nvCxnSpPr>
              <p:spPr>
                <a:xfrm>
                  <a:off x="3734836" y="236238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50F02772-7986-4F6E-BAA0-3327DEC30122}"/>
                    </a:ext>
                  </a:extLst>
                </p:cNvPr>
                <p:cNvCxnSpPr/>
                <p:nvPr/>
              </p:nvCxnSpPr>
              <p:spPr>
                <a:xfrm>
                  <a:off x="5102988" y="236238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6969662D-973F-478B-9B63-1A7DD31EAE66}"/>
                    </a:ext>
                  </a:extLst>
                </p:cNvPr>
                <p:cNvCxnSpPr/>
                <p:nvPr/>
              </p:nvCxnSpPr>
              <p:spPr>
                <a:xfrm>
                  <a:off x="6543148" y="236238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22405C70-BFD7-4FD2-9AEE-4A9FF7801A4D}"/>
                    </a:ext>
                  </a:extLst>
                </p:cNvPr>
                <p:cNvCxnSpPr/>
                <p:nvPr/>
              </p:nvCxnSpPr>
              <p:spPr>
                <a:xfrm>
                  <a:off x="7983308" y="2362383"/>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0" name="ZoneTexte 59">
                <a:extLst>
                  <a:ext uri="{FF2B5EF4-FFF2-40B4-BE49-F238E27FC236}">
                    <a16:creationId xmlns:a16="http://schemas.microsoft.com/office/drawing/2014/main" id="{671A13F4-902F-4E7B-829A-1D8939E6AA50}"/>
                  </a:ext>
                </a:extLst>
              </p:cNvPr>
              <p:cNvSpPr txBox="1"/>
              <p:nvPr/>
            </p:nvSpPr>
            <p:spPr>
              <a:xfrm>
                <a:off x="2403238" y="2577264"/>
                <a:ext cx="576064" cy="400110"/>
              </a:xfrm>
              <a:prstGeom prst="rect">
                <a:avLst/>
              </a:prstGeom>
              <a:noFill/>
            </p:spPr>
            <p:txBody>
              <a:bodyPr wrap="square" rtlCol="0">
                <a:spAutoFit/>
              </a:bodyPr>
              <a:lstStyle/>
              <a:p>
                <a:r>
                  <a:rPr lang="fr-FR" sz="1350" dirty="0"/>
                  <a:t>0%</a:t>
                </a:r>
              </a:p>
            </p:txBody>
          </p:sp>
          <p:sp>
            <p:nvSpPr>
              <p:cNvPr id="61" name="ZoneTexte 60">
                <a:extLst>
                  <a:ext uri="{FF2B5EF4-FFF2-40B4-BE49-F238E27FC236}">
                    <a16:creationId xmlns:a16="http://schemas.microsoft.com/office/drawing/2014/main" id="{8D4763FE-DCFB-4A2F-9CE7-47D28597D513}"/>
                  </a:ext>
                </a:extLst>
              </p:cNvPr>
              <p:cNvSpPr txBox="1"/>
              <p:nvPr/>
            </p:nvSpPr>
            <p:spPr>
              <a:xfrm>
                <a:off x="3465277" y="2622418"/>
                <a:ext cx="576064" cy="400110"/>
              </a:xfrm>
              <a:prstGeom prst="rect">
                <a:avLst/>
              </a:prstGeom>
              <a:noFill/>
            </p:spPr>
            <p:txBody>
              <a:bodyPr wrap="square" rtlCol="0">
                <a:spAutoFit/>
              </a:bodyPr>
              <a:lstStyle/>
              <a:p>
                <a:r>
                  <a:rPr lang="fr-FR" sz="1350" dirty="0"/>
                  <a:t>5%</a:t>
                </a:r>
              </a:p>
            </p:txBody>
          </p:sp>
          <p:sp>
            <p:nvSpPr>
              <p:cNvPr id="62" name="ZoneTexte 61">
                <a:extLst>
                  <a:ext uri="{FF2B5EF4-FFF2-40B4-BE49-F238E27FC236}">
                    <a16:creationId xmlns:a16="http://schemas.microsoft.com/office/drawing/2014/main" id="{AE017170-DA4D-480A-A6B2-757CBF13B480}"/>
                  </a:ext>
                </a:extLst>
              </p:cNvPr>
              <p:cNvSpPr txBox="1"/>
              <p:nvPr/>
            </p:nvSpPr>
            <p:spPr>
              <a:xfrm>
                <a:off x="6505622" y="2683657"/>
                <a:ext cx="648072" cy="400109"/>
              </a:xfrm>
              <a:prstGeom prst="rect">
                <a:avLst/>
              </a:prstGeom>
              <a:noFill/>
            </p:spPr>
            <p:txBody>
              <a:bodyPr wrap="square" rtlCol="0">
                <a:spAutoFit/>
              </a:bodyPr>
              <a:lstStyle/>
              <a:p>
                <a:r>
                  <a:rPr lang="fr-FR" sz="1350" dirty="0"/>
                  <a:t>15%</a:t>
                </a:r>
              </a:p>
            </p:txBody>
          </p:sp>
          <p:sp>
            <p:nvSpPr>
              <p:cNvPr id="63" name="ZoneTexte 62">
                <a:extLst>
                  <a:ext uri="{FF2B5EF4-FFF2-40B4-BE49-F238E27FC236}">
                    <a16:creationId xmlns:a16="http://schemas.microsoft.com/office/drawing/2014/main" id="{3A76C81E-A70F-4497-A2E4-E36F907E9779}"/>
                  </a:ext>
                </a:extLst>
              </p:cNvPr>
              <p:cNvSpPr txBox="1"/>
              <p:nvPr/>
            </p:nvSpPr>
            <p:spPr>
              <a:xfrm>
                <a:off x="7976509" y="2575902"/>
                <a:ext cx="648072" cy="400110"/>
              </a:xfrm>
              <a:prstGeom prst="rect">
                <a:avLst/>
              </a:prstGeom>
              <a:noFill/>
            </p:spPr>
            <p:txBody>
              <a:bodyPr wrap="square" rtlCol="0">
                <a:spAutoFit/>
              </a:bodyPr>
              <a:lstStyle/>
              <a:p>
                <a:r>
                  <a:rPr lang="fr-FR" sz="1350" dirty="0"/>
                  <a:t>20%</a:t>
                </a:r>
              </a:p>
            </p:txBody>
          </p:sp>
        </p:grpSp>
        <p:sp>
          <p:nvSpPr>
            <p:cNvPr id="57" name="ZoneTexte 56">
              <a:extLst>
                <a:ext uri="{FF2B5EF4-FFF2-40B4-BE49-F238E27FC236}">
                  <a16:creationId xmlns:a16="http://schemas.microsoft.com/office/drawing/2014/main" id="{B5014872-8B26-4919-A206-9FB481965EEE}"/>
                </a:ext>
              </a:extLst>
            </p:cNvPr>
            <p:cNvSpPr txBox="1"/>
            <p:nvPr/>
          </p:nvSpPr>
          <p:spPr>
            <a:xfrm>
              <a:off x="9505382" y="2357788"/>
              <a:ext cx="2219143" cy="738665"/>
            </a:xfrm>
            <a:prstGeom prst="rect">
              <a:avLst/>
            </a:prstGeom>
            <a:noFill/>
          </p:spPr>
          <p:txBody>
            <a:bodyPr wrap="square" rtlCol="0">
              <a:spAutoFit/>
            </a:bodyPr>
            <a:lstStyle/>
            <a:p>
              <a:r>
                <a:rPr lang="fr-FR" sz="1000" dirty="0"/>
                <a:t>L’épargne brute en % des recettes réelles de fonctionnement</a:t>
              </a:r>
            </a:p>
          </p:txBody>
        </p:sp>
      </p:grpSp>
      <p:grpSp>
        <p:nvGrpSpPr>
          <p:cNvPr id="70" name="Groupe 69">
            <a:extLst>
              <a:ext uri="{FF2B5EF4-FFF2-40B4-BE49-F238E27FC236}">
                <a16:creationId xmlns:a16="http://schemas.microsoft.com/office/drawing/2014/main" id="{635FC4E7-B5AC-4C30-8A3F-A9FE82B5BB1F}"/>
              </a:ext>
            </a:extLst>
          </p:cNvPr>
          <p:cNvGrpSpPr/>
          <p:nvPr/>
        </p:nvGrpSpPr>
        <p:grpSpPr>
          <a:xfrm>
            <a:off x="290265" y="3595418"/>
            <a:ext cx="8033627" cy="1157518"/>
            <a:chOff x="1343473" y="1925148"/>
            <a:chExt cx="9865096" cy="1543357"/>
          </a:xfrm>
        </p:grpSpPr>
        <p:grpSp>
          <p:nvGrpSpPr>
            <p:cNvPr id="71" name="Groupe 70">
              <a:extLst>
                <a:ext uri="{FF2B5EF4-FFF2-40B4-BE49-F238E27FC236}">
                  <a16:creationId xmlns:a16="http://schemas.microsoft.com/office/drawing/2014/main" id="{58E1AFF2-8AD2-4957-98CB-96585DD12AC9}"/>
                </a:ext>
              </a:extLst>
            </p:cNvPr>
            <p:cNvGrpSpPr/>
            <p:nvPr/>
          </p:nvGrpSpPr>
          <p:grpSpPr>
            <a:xfrm>
              <a:off x="1343473" y="1925148"/>
              <a:ext cx="9865096" cy="1543357"/>
              <a:chOff x="1343473" y="1925148"/>
              <a:chExt cx="9865096" cy="1543357"/>
            </a:xfrm>
          </p:grpSpPr>
          <p:grpSp>
            <p:nvGrpSpPr>
              <p:cNvPr id="74" name="Groupe 73">
                <a:extLst>
                  <a:ext uri="{FF2B5EF4-FFF2-40B4-BE49-F238E27FC236}">
                    <a16:creationId xmlns:a16="http://schemas.microsoft.com/office/drawing/2014/main" id="{D7B4295C-731D-427E-84B0-AF0EC9FF6C8F}"/>
                  </a:ext>
                </a:extLst>
              </p:cNvPr>
              <p:cNvGrpSpPr/>
              <p:nvPr/>
            </p:nvGrpSpPr>
            <p:grpSpPr>
              <a:xfrm>
                <a:off x="1343473" y="1925148"/>
                <a:ext cx="9865096" cy="1543357"/>
                <a:chOff x="2388139" y="1925148"/>
                <a:chExt cx="7380269" cy="1543357"/>
              </a:xfrm>
            </p:grpSpPr>
            <p:sp>
              <p:nvSpPr>
                <p:cNvPr id="77" name="ZoneTexte 76">
                  <a:extLst>
                    <a:ext uri="{FF2B5EF4-FFF2-40B4-BE49-F238E27FC236}">
                      <a16:creationId xmlns:a16="http://schemas.microsoft.com/office/drawing/2014/main" id="{42534B77-B45F-4928-8C70-BBC17403948F}"/>
                    </a:ext>
                  </a:extLst>
                </p:cNvPr>
                <p:cNvSpPr txBox="1"/>
                <p:nvPr/>
              </p:nvSpPr>
              <p:spPr>
                <a:xfrm>
                  <a:off x="4108084" y="1979261"/>
                  <a:ext cx="648072" cy="400109"/>
                </a:xfrm>
                <a:prstGeom prst="rect">
                  <a:avLst/>
                </a:prstGeom>
                <a:noFill/>
              </p:spPr>
              <p:txBody>
                <a:bodyPr wrap="square" rtlCol="0">
                  <a:spAutoFit/>
                </a:bodyPr>
                <a:lstStyle/>
                <a:p>
                  <a:r>
                    <a:rPr lang="fr-FR" sz="1350" dirty="0"/>
                    <a:t>4</a:t>
                  </a:r>
                </a:p>
              </p:txBody>
            </p:sp>
            <p:grpSp>
              <p:nvGrpSpPr>
                <p:cNvPr id="78" name="Groupe 77">
                  <a:extLst>
                    <a:ext uri="{FF2B5EF4-FFF2-40B4-BE49-F238E27FC236}">
                      <a16:creationId xmlns:a16="http://schemas.microsoft.com/office/drawing/2014/main" id="{16813B31-8DA4-4BF5-826C-1C064C5D0C15}"/>
                    </a:ext>
                  </a:extLst>
                </p:cNvPr>
                <p:cNvGrpSpPr/>
                <p:nvPr/>
              </p:nvGrpSpPr>
              <p:grpSpPr>
                <a:xfrm>
                  <a:off x="2423592" y="2060848"/>
                  <a:ext cx="7344816" cy="1407657"/>
                  <a:chOff x="2423592" y="1772816"/>
                  <a:chExt cx="7344816" cy="1407657"/>
                </a:xfrm>
              </p:grpSpPr>
              <p:sp>
                <p:nvSpPr>
                  <p:cNvPr id="83" name="Flèche droite 39">
                    <a:extLst>
                      <a:ext uri="{FF2B5EF4-FFF2-40B4-BE49-F238E27FC236}">
                        <a16:creationId xmlns:a16="http://schemas.microsoft.com/office/drawing/2014/main" id="{AD4772E0-1F38-4154-9949-980C51804689}"/>
                      </a:ext>
                    </a:extLst>
                  </p:cNvPr>
                  <p:cNvSpPr/>
                  <p:nvPr/>
                </p:nvSpPr>
                <p:spPr>
                  <a:xfrm>
                    <a:off x="2423592" y="1884329"/>
                    <a:ext cx="7344816" cy="1296144"/>
                  </a:xfrm>
                  <a:prstGeom prst="rightArrow">
                    <a:avLst/>
                  </a:prstGeom>
                  <a:gradFill flip="none" rotWithShape="1">
                    <a:gsLst>
                      <a:gs pos="77000">
                        <a:schemeClr val="tx1"/>
                      </a:gs>
                      <a:gs pos="23000">
                        <a:schemeClr val="accent3"/>
                      </a:gs>
                      <a:gs pos="58000">
                        <a:srgbClr val="C00000"/>
                      </a:gs>
                      <a:gs pos="33000">
                        <a:srgbClr val="FFC000"/>
                      </a:gs>
                      <a:gs pos="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t>BAROMETRE DU RATIO DE CAPACITE DE DESENDETTEMENT</a:t>
                    </a:r>
                  </a:p>
                </p:txBody>
              </p:sp>
              <p:cxnSp>
                <p:nvCxnSpPr>
                  <p:cNvPr id="84" name="Connecteur droit 83">
                    <a:extLst>
                      <a:ext uri="{FF2B5EF4-FFF2-40B4-BE49-F238E27FC236}">
                        <a16:creationId xmlns:a16="http://schemas.microsoft.com/office/drawing/2014/main" id="{599AAC21-FF42-4EE2-81F7-9D9556BAFD87}"/>
                      </a:ext>
                    </a:extLst>
                  </p:cNvPr>
                  <p:cNvCxnSpPr/>
                  <p:nvPr/>
                </p:nvCxnSpPr>
                <p:spPr>
                  <a:xfrm>
                    <a:off x="2423592" y="1772816"/>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necteur droit 84">
                    <a:extLst>
                      <a:ext uri="{FF2B5EF4-FFF2-40B4-BE49-F238E27FC236}">
                        <a16:creationId xmlns:a16="http://schemas.microsoft.com/office/drawing/2014/main" id="{BD943F10-61C3-44F3-A00B-7108B4907443}"/>
                      </a:ext>
                    </a:extLst>
                  </p:cNvPr>
                  <p:cNvCxnSpPr/>
                  <p:nvPr/>
                </p:nvCxnSpPr>
                <p:spPr>
                  <a:xfrm>
                    <a:off x="3271821" y="1772816"/>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Connecteur droit 85">
                    <a:extLst>
                      <a:ext uri="{FF2B5EF4-FFF2-40B4-BE49-F238E27FC236}">
                        <a16:creationId xmlns:a16="http://schemas.microsoft.com/office/drawing/2014/main" id="{6C767735-6B39-44E7-A023-53A413F7E308}"/>
                      </a:ext>
                    </a:extLst>
                  </p:cNvPr>
                  <p:cNvCxnSpPr/>
                  <p:nvPr/>
                </p:nvCxnSpPr>
                <p:spPr>
                  <a:xfrm>
                    <a:off x="4234845" y="2051269"/>
                    <a:ext cx="0" cy="792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Connecteur droit 86">
                    <a:extLst>
                      <a:ext uri="{FF2B5EF4-FFF2-40B4-BE49-F238E27FC236}">
                        <a16:creationId xmlns:a16="http://schemas.microsoft.com/office/drawing/2014/main" id="{E373BA62-4042-47C1-9433-A7B02FD58B31}"/>
                      </a:ext>
                    </a:extLst>
                  </p:cNvPr>
                  <p:cNvCxnSpPr>
                    <a:cxnSpLocks/>
                    <a:stCxn id="81" idx="1"/>
                  </p:cNvCxnSpPr>
                  <p:nvPr/>
                </p:nvCxnSpPr>
                <p:spPr>
                  <a:xfrm>
                    <a:off x="4973926" y="1899719"/>
                    <a:ext cx="6020" cy="95321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8F770EF9-5087-4A5E-8425-3BA4965BA5E9}"/>
                      </a:ext>
                    </a:extLst>
                  </p:cNvPr>
                  <p:cNvCxnSpPr/>
                  <p:nvPr/>
                </p:nvCxnSpPr>
                <p:spPr>
                  <a:xfrm>
                    <a:off x="5874746" y="1910592"/>
                    <a:ext cx="6799" cy="9545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ZoneTexte 78">
                  <a:extLst>
                    <a:ext uri="{FF2B5EF4-FFF2-40B4-BE49-F238E27FC236}">
                      <a16:creationId xmlns:a16="http://schemas.microsoft.com/office/drawing/2014/main" id="{B555234B-E427-4769-9608-F5D867FA0780}"/>
                    </a:ext>
                  </a:extLst>
                </p:cNvPr>
                <p:cNvSpPr txBox="1"/>
                <p:nvPr/>
              </p:nvSpPr>
              <p:spPr>
                <a:xfrm>
                  <a:off x="2388139" y="1987696"/>
                  <a:ext cx="576064" cy="400109"/>
                </a:xfrm>
                <a:prstGeom prst="rect">
                  <a:avLst/>
                </a:prstGeom>
                <a:noFill/>
              </p:spPr>
              <p:txBody>
                <a:bodyPr wrap="square" rtlCol="0">
                  <a:spAutoFit/>
                </a:bodyPr>
                <a:lstStyle/>
                <a:p>
                  <a:r>
                    <a:rPr lang="fr-FR" sz="1350" dirty="0"/>
                    <a:t>0</a:t>
                  </a:r>
                </a:p>
              </p:txBody>
            </p:sp>
            <p:sp>
              <p:nvSpPr>
                <p:cNvPr id="80" name="ZoneTexte 79">
                  <a:extLst>
                    <a:ext uri="{FF2B5EF4-FFF2-40B4-BE49-F238E27FC236}">
                      <a16:creationId xmlns:a16="http://schemas.microsoft.com/office/drawing/2014/main" id="{2837FBBF-7D6F-4D85-9EC8-8A9B3C3C32AD}"/>
                    </a:ext>
                  </a:extLst>
                </p:cNvPr>
                <p:cNvSpPr txBox="1"/>
                <p:nvPr/>
              </p:nvSpPr>
              <p:spPr>
                <a:xfrm>
                  <a:off x="3266580" y="1987696"/>
                  <a:ext cx="576064" cy="400109"/>
                </a:xfrm>
                <a:prstGeom prst="rect">
                  <a:avLst/>
                </a:prstGeom>
                <a:noFill/>
              </p:spPr>
              <p:txBody>
                <a:bodyPr wrap="square" rtlCol="0">
                  <a:spAutoFit/>
                </a:bodyPr>
                <a:lstStyle/>
                <a:p>
                  <a:r>
                    <a:rPr lang="fr-FR" sz="1350" dirty="0"/>
                    <a:t>2</a:t>
                  </a:r>
                </a:p>
              </p:txBody>
            </p:sp>
            <p:sp>
              <p:nvSpPr>
                <p:cNvPr id="81" name="ZoneTexte 80">
                  <a:extLst>
                    <a:ext uri="{FF2B5EF4-FFF2-40B4-BE49-F238E27FC236}">
                      <a16:creationId xmlns:a16="http://schemas.microsoft.com/office/drawing/2014/main" id="{0AC3D45D-C4F6-4B20-9E91-86E24E7CB840}"/>
                    </a:ext>
                  </a:extLst>
                </p:cNvPr>
                <p:cNvSpPr txBox="1"/>
                <p:nvPr/>
              </p:nvSpPr>
              <p:spPr>
                <a:xfrm>
                  <a:off x="4973926" y="1987696"/>
                  <a:ext cx="648072" cy="400109"/>
                </a:xfrm>
                <a:prstGeom prst="rect">
                  <a:avLst/>
                </a:prstGeom>
                <a:noFill/>
              </p:spPr>
              <p:txBody>
                <a:bodyPr wrap="square" rtlCol="0">
                  <a:spAutoFit/>
                </a:bodyPr>
                <a:lstStyle/>
                <a:p>
                  <a:r>
                    <a:rPr lang="fr-FR" sz="1350" dirty="0"/>
                    <a:t>6</a:t>
                  </a:r>
                </a:p>
              </p:txBody>
            </p:sp>
            <p:sp>
              <p:nvSpPr>
                <p:cNvPr id="82" name="ZoneTexte 81">
                  <a:extLst>
                    <a:ext uri="{FF2B5EF4-FFF2-40B4-BE49-F238E27FC236}">
                      <a16:creationId xmlns:a16="http://schemas.microsoft.com/office/drawing/2014/main" id="{80DD08CD-9E36-43D5-A299-99AEF7A1644B}"/>
                    </a:ext>
                  </a:extLst>
                </p:cNvPr>
                <p:cNvSpPr txBox="1"/>
                <p:nvPr/>
              </p:nvSpPr>
              <p:spPr>
                <a:xfrm>
                  <a:off x="5859694" y="1925148"/>
                  <a:ext cx="648072" cy="400109"/>
                </a:xfrm>
                <a:prstGeom prst="rect">
                  <a:avLst/>
                </a:prstGeom>
                <a:noFill/>
              </p:spPr>
              <p:txBody>
                <a:bodyPr wrap="square" rtlCol="0">
                  <a:spAutoFit/>
                </a:bodyPr>
                <a:lstStyle/>
                <a:p>
                  <a:r>
                    <a:rPr lang="fr-FR" sz="1350" dirty="0"/>
                    <a:t>8</a:t>
                  </a:r>
                </a:p>
              </p:txBody>
            </p:sp>
          </p:grpSp>
          <p:cxnSp>
            <p:nvCxnSpPr>
              <p:cNvPr id="75" name="Connecteur droit 74">
                <a:extLst>
                  <a:ext uri="{FF2B5EF4-FFF2-40B4-BE49-F238E27FC236}">
                    <a16:creationId xmlns:a16="http://schemas.microsoft.com/office/drawing/2014/main" id="{B7C98FCC-8A08-4D27-AB37-2C9FE87AE51B}"/>
                  </a:ext>
                </a:extLst>
              </p:cNvPr>
              <p:cNvCxnSpPr/>
              <p:nvPr/>
            </p:nvCxnSpPr>
            <p:spPr>
              <a:xfrm>
                <a:off x="7080299" y="2052517"/>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ZoneTexte 75">
                <a:extLst>
                  <a:ext uri="{FF2B5EF4-FFF2-40B4-BE49-F238E27FC236}">
                    <a16:creationId xmlns:a16="http://schemas.microsoft.com/office/drawing/2014/main" id="{CF1B4343-9484-443A-B756-28AB55AF27B8}"/>
                  </a:ext>
                </a:extLst>
              </p:cNvPr>
              <p:cNvSpPr txBox="1"/>
              <p:nvPr/>
            </p:nvSpPr>
            <p:spPr>
              <a:xfrm>
                <a:off x="7072252" y="1979364"/>
                <a:ext cx="866268" cy="400109"/>
              </a:xfrm>
              <a:prstGeom prst="rect">
                <a:avLst/>
              </a:prstGeom>
              <a:noFill/>
            </p:spPr>
            <p:txBody>
              <a:bodyPr wrap="square" rtlCol="0">
                <a:spAutoFit/>
              </a:bodyPr>
              <a:lstStyle/>
              <a:p>
                <a:r>
                  <a:rPr lang="fr-FR" sz="1350" dirty="0"/>
                  <a:t>10</a:t>
                </a:r>
              </a:p>
            </p:txBody>
          </p:sp>
        </p:grpSp>
        <p:cxnSp>
          <p:nvCxnSpPr>
            <p:cNvPr id="72" name="Connecteur droit 71">
              <a:extLst>
                <a:ext uri="{FF2B5EF4-FFF2-40B4-BE49-F238E27FC236}">
                  <a16:creationId xmlns:a16="http://schemas.microsoft.com/office/drawing/2014/main" id="{BCC7F7ED-2D70-4342-B434-5AA12A13EC18}"/>
                </a:ext>
              </a:extLst>
            </p:cNvPr>
            <p:cNvCxnSpPr/>
            <p:nvPr/>
          </p:nvCxnSpPr>
          <p:spPr>
            <a:xfrm>
              <a:off x="8202928" y="205241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ZoneTexte 72">
              <a:extLst>
                <a:ext uri="{FF2B5EF4-FFF2-40B4-BE49-F238E27FC236}">
                  <a16:creationId xmlns:a16="http://schemas.microsoft.com/office/drawing/2014/main" id="{F684F6FE-CB09-4E21-9D0B-82718EAB7D4C}"/>
                </a:ext>
              </a:extLst>
            </p:cNvPr>
            <p:cNvSpPr txBox="1"/>
            <p:nvPr/>
          </p:nvSpPr>
          <p:spPr>
            <a:xfrm>
              <a:off x="8194881" y="1979261"/>
              <a:ext cx="866268" cy="400109"/>
            </a:xfrm>
            <a:prstGeom prst="rect">
              <a:avLst/>
            </a:prstGeom>
            <a:noFill/>
          </p:spPr>
          <p:txBody>
            <a:bodyPr wrap="square" rtlCol="0">
              <a:spAutoFit/>
            </a:bodyPr>
            <a:lstStyle/>
            <a:p>
              <a:r>
                <a:rPr lang="fr-FR" sz="1350" dirty="0"/>
                <a:t>12</a:t>
              </a:r>
            </a:p>
          </p:txBody>
        </p:sp>
      </p:grpSp>
      <p:sp>
        <p:nvSpPr>
          <p:cNvPr id="89" name="ZoneTexte 88">
            <a:extLst>
              <a:ext uri="{FF2B5EF4-FFF2-40B4-BE49-F238E27FC236}">
                <a16:creationId xmlns:a16="http://schemas.microsoft.com/office/drawing/2014/main" id="{44B4B5D8-D389-4F96-9A01-20210F5F2EC3}"/>
              </a:ext>
            </a:extLst>
          </p:cNvPr>
          <p:cNvSpPr txBox="1"/>
          <p:nvPr/>
        </p:nvSpPr>
        <p:spPr>
          <a:xfrm>
            <a:off x="6399598" y="3342487"/>
            <a:ext cx="2641600" cy="600164"/>
          </a:xfrm>
          <a:prstGeom prst="rect">
            <a:avLst/>
          </a:prstGeom>
          <a:noFill/>
        </p:spPr>
        <p:txBody>
          <a:bodyPr wrap="square" rtlCol="0">
            <a:spAutoFit/>
          </a:bodyPr>
          <a:lstStyle/>
          <a:p>
            <a:r>
              <a:rPr lang="fr-FR" sz="1100" dirty="0"/>
              <a:t>Le ratio de capacité de désendettement (en années) : encours de dette/épargne brute</a:t>
            </a:r>
          </a:p>
        </p:txBody>
      </p:sp>
      <p:sp>
        <p:nvSpPr>
          <p:cNvPr id="3" name="Rectangle 2">
            <a:extLst>
              <a:ext uri="{FF2B5EF4-FFF2-40B4-BE49-F238E27FC236}">
                <a16:creationId xmlns:a16="http://schemas.microsoft.com/office/drawing/2014/main" id="{2A03F16C-804F-4C9E-A860-523A5C67EB55}"/>
              </a:ext>
            </a:extLst>
          </p:cNvPr>
          <p:cNvSpPr/>
          <p:nvPr/>
        </p:nvSpPr>
        <p:spPr>
          <a:xfrm>
            <a:off x="6804248" y="2631076"/>
            <a:ext cx="936103" cy="508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2019 : 41,6%</a:t>
            </a:r>
          </a:p>
        </p:txBody>
      </p:sp>
      <p:sp>
        <p:nvSpPr>
          <p:cNvPr id="49" name="Rectangle 48">
            <a:extLst>
              <a:ext uri="{FF2B5EF4-FFF2-40B4-BE49-F238E27FC236}">
                <a16:creationId xmlns:a16="http://schemas.microsoft.com/office/drawing/2014/main" id="{1C53A5B5-36AF-4E1D-897A-50AE96C15AA9}"/>
              </a:ext>
            </a:extLst>
          </p:cNvPr>
          <p:cNvSpPr/>
          <p:nvPr/>
        </p:nvSpPr>
        <p:spPr>
          <a:xfrm>
            <a:off x="4955488" y="2632573"/>
            <a:ext cx="936103" cy="515990"/>
          </a:xfrm>
          <a:prstGeom prst="rect">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2025 : 16,9%</a:t>
            </a:r>
          </a:p>
        </p:txBody>
      </p:sp>
      <p:sp>
        <p:nvSpPr>
          <p:cNvPr id="90" name="Rectangle 89">
            <a:extLst>
              <a:ext uri="{FF2B5EF4-FFF2-40B4-BE49-F238E27FC236}">
                <a16:creationId xmlns:a16="http://schemas.microsoft.com/office/drawing/2014/main" id="{7D7CB810-76BD-4D53-9F22-6FDEE6562F72}"/>
              </a:ext>
            </a:extLst>
          </p:cNvPr>
          <p:cNvSpPr/>
          <p:nvPr/>
        </p:nvSpPr>
        <p:spPr>
          <a:xfrm>
            <a:off x="933070" y="4590918"/>
            <a:ext cx="936103" cy="4591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2019 : </a:t>
            </a:r>
          </a:p>
          <a:p>
            <a:pPr algn="ctr"/>
            <a:r>
              <a:rPr lang="fr-FR" sz="1400" dirty="0"/>
              <a:t>2 ans</a:t>
            </a:r>
          </a:p>
        </p:txBody>
      </p:sp>
      <p:sp>
        <p:nvSpPr>
          <p:cNvPr id="95" name="Rectangle 94">
            <a:extLst>
              <a:ext uri="{FF2B5EF4-FFF2-40B4-BE49-F238E27FC236}">
                <a16:creationId xmlns:a16="http://schemas.microsoft.com/office/drawing/2014/main" id="{33416CC9-269F-447D-89E0-945E2298FBDF}"/>
              </a:ext>
            </a:extLst>
          </p:cNvPr>
          <p:cNvSpPr/>
          <p:nvPr/>
        </p:nvSpPr>
        <p:spPr>
          <a:xfrm>
            <a:off x="4017681" y="4590918"/>
            <a:ext cx="936103" cy="448935"/>
          </a:xfrm>
          <a:prstGeom prst="rect">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2025 : </a:t>
            </a:r>
          </a:p>
          <a:p>
            <a:pPr algn="ctr"/>
            <a:r>
              <a:rPr lang="fr-FR" sz="1400" dirty="0"/>
              <a:t>9,3 ans</a:t>
            </a:r>
          </a:p>
        </p:txBody>
      </p:sp>
    </p:spTree>
    <p:extLst>
      <p:ext uri="{BB962C8B-B14F-4D97-AF65-F5344CB8AC3E}">
        <p14:creationId xmlns:p14="http://schemas.microsoft.com/office/powerpoint/2010/main" val="3436718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9F8FC75-009A-4734-BB62-34C41EFB7739}"/>
              </a:ext>
            </a:extLst>
          </p:cNvPr>
          <p:cNvSpPr>
            <a:spLocks noGrp="1"/>
          </p:cNvSpPr>
          <p:nvPr>
            <p:ph type="body" sz="quarter" idx="13"/>
          </p:nvPr>
        </p:nvSpPr>
        <p:spPr>
          <a:xfrm>
            <a:off x="5004048" y="2431384"/>
            <a:ext cx="3077479" cy="280731"/>
          </a:xfrm>
        </p:spPr>
        <p:txBody>
          <a:bodyPr/>
          <a:lstStyle/>
          <a:p>
            <a:r>
              <a:rPr lang="fr-FR" sz="1100" dirty="0"/>
              <a:t>L’impact de la population sur le budget communal</a:t>
            </a:r>
          </a:p>
        </p:txBody>
      </p:sp>
      <p:sp>
        <p:nvSpPr>
          <p:cNvPr id="9" name="Espace réservé du texte 8">
            <a:extLst>
              <a:ext uri="{FF2B5EF4-FFF2-40B4-BE49-F238E27FC236}">
                <a16:creationId xmlns:a16="http://schemas.microsoft.com/office/drawing/2014/main" id="{904B41C5-BD4B-4386-A5B3-4F7056BDAAFC}"/>
              </a:ext>
            </a:extLst>
          </p:cNvPr>
          <p:cNvSpPr>
            <a:spLocks noGrp="1"/>
          </p:cNvSpPr>
          <p:nvPr>
            <p:ph type="body" sz="quarter" idx="14"/>
          </p:nvPr>
        </p:nvSpPr>
        <p:spPr/>
        <p:txBody>
          <a:bodyPr/>
          <a:lstStyle/>
          <a:p>
            <a:r>
              <a:rPr lang="fr-FR" dirty="0"/>
              <a:t>2</a:t>
            </a:r>
          </a:p>
        </p:txBody>
      </p:sp>
      <p:sp>
        <p:nvSpPr>
          <p:cNvPr id="7" name="Espace réservé du numéro de diapositive 6">
            <a:extLst>
              <a:ext uri="{FF2B5EF4-FFF2-40B4-BE49-F238E27FC236}">
                <a16:creationId xmlns:a16="http://schemas.microsoft.com/office/drawing/2014/main" id="{4B31868C-A96A-431F-9519-2AD9CA7ECACC}"/>
              </a:ext>
            </a:extLst>
          </p:cNvPr>
          <p:cNvSpPr>
            <a:spLocks noGrp="1"/>
          </p:cNvSpPr>
          <p:nvPr>
            <p:ph type="sldNum" sz="quarter" idx="4"/>
          </p:nvPr>
        </p:nvSpPr>
        <p:spPr/>
        <p:txBody>
          <a:bodyPr/>
          <a:lstStyle/>
          <a:p>
            <a:fld id="{D458AD11-6F30-4CE7-8933-E6918C7F5695}" type="slidenum">
              <a:rPr lang="fr-FR" smtClean="0"/>
              <a:pPr/>
              <a:t>26</a:t>
            </a:fld>
            <a:endParaRPr lang="fr-FR" dirty="0"/>
          </a:p>
        </p:txBody>
      </p:sp>
    </p:spTree>
    <p:extLst>
      <p:ext uri="{BB962C8B-B14F-4D97-AF65-F5344CB8AC3E}">
        <p14:creationId xmlns:p14="http://schemas.microsoft.com/office/powerpoint/2010/main" val="2924319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27</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70378" y="551642"/>
            <a:ext cx="6840760" cy="340717"/>
          </a:xfrm>
        </p:spPr>
        <p:txBody>
          <a:bodyPr/>
          <a:lstStyle/>
          <a:p>
            <a:r>
              <a:rPr lang="fr-FR" b="1" dirty="0">
                <a:latin typeface="Calibri" panose="020F0502020204030204" pitchFamily="34" charset="0"/>
                <a:ea typeface="+mn-ea"/>
                <a:cs typeface="Calibri" panose="020F0502020204030204" pitchFamily="34" charset="0"/>
              </a:rPr>
              <a:t>L’impact de la population sur le budget communal</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170378" y="195486"/>
            <a:ext cx="6912768" cy="340717"/>
          </a:xfrm>
        </p:spPr>
        <p:txBody>
          <a:bodyPr/>
          <a:lstStyle/>
          <a:p>
            <a:r>
              <a:rPr lang="fr-FR" dirty="0"/>
              <a:t>Analyse financière rétrospective 2019-2025 du budget principal</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5" name="ZoneTexte 4">
            <a:extLst>
              <a:ext uri="{FF2B5EF4-FFF2-40B4-BE49-F238E27FC236}">
                <a16:creationId xmlns:a16="http://schemas.microsoft.com/office/drawing/2014/main" id="{288C5019-6D90-4AA5-A59D-FF8B6FCE6782}"/>
              </a:ext>
            </a:extLst>
          </p:cNvPr>
          <p:cNvSpPr txBox="1"/>
          <p:nvPr/>
        </p:nvSpPr>
        <p:spPr>
          <a:xfrm>
            <a:off x="170378" y="1059582"/>
            <a:ext cx="7704856" cy="4247317"/>
          </a:xfrm>
          <a:prstGeom prst="rect">
            <a:avLst/>
          </a:prstGeom>
          <a:noFill/>
        </p:spPr>
        <p:txBody>
          <a:bodyPr wrap="square" rtlCol="0">
            <a:spAutoFit/>
          </a:bodyPr>
          <a:lstStyle/>
          <a:p>
            <a:pPr algn="just"/>
            <a:r>
              <a:rPr lang="fr-FR" sz="1000" dirty="0"/>
              <a:t>Les élus s'interrogent légitimement sur l'impact de la création de logements sur les services et les besoins communaux, ainsi que sur les coûts associés, qu'ils relèvent de l'investissement ou du fonctionnement. Cet impact n'est cependant ni automatique ni linéaire : il dépend de la mise en relation de plusieurs facteurs qu'il convient de distinguer avant toute conclusion hâtive.</a:t>
            </a:r>
          </a:p>
          <a:p>
            <a:pPr algn="just"/>
            <a:endParaRPr lang="fr-FR" sz="1000" dirty="0"/>
          </a:p>
          <a:p>
            <a:pPr algn="just"/>
            <a:r>
              <a:rPr lang="fr-FR" sz="1000" dirty="0"/>
              <a:t>Le premier facteur tient au profil de la population accueillie. Un actif sans enfant sollicite peu les services communaux, à l'inverse d'une population familiale, davantage consommatrice d'équipements scolaires, périscolaires ou de loisirs. Une population dite « sociale » peut quant à elle générer des besoins spécifiques d'accompagnement, tandis qu'une population âgée mobilise davantage les services de santé, d'aide à domicile ou de logement adapté. La nature de la demande de service dépend donc directement du profil des nouveaux arrivants, avant même toute question de volume.</a:t>
            </a:r>
          </a:p>
          <a:p>
            <a:pPr algn="just"/>
            <a:endParaRPr lang="fr-FR" sz="1000" dirty="0"/>
          </a:p>
          <a:p>
            <a:pPr algn="just"/>
            <a:r>
              <a:rPr lang="fr-FR" sz="1000" dirty="0"/>
              <a:t>Le second facteur relève des effets de seuil. L'accueil de nouvelle population n'impacte pas nécessairement les services de façon proportionnelle : cela dépend de la capacité d'accueil déjà disponible dans les équipements existants et de la marge de manœuvre des équipes en place. Lorsque les équipements et les effectifs disposent d'une capacité résiduelle, l'arrivée de nouveaux habitants peut être absorbée sans charge nouvelle significative. À l'inverse, une fois ce seuil de capacité atteint, chaque arrivée supplémentaire peut déclencher un besoin d'investissement (extension, nouvel équipement) ou de recrutement, avec un effet de marche plutôt que d'évolution progressive des charges.</a:t>
            </a:r>
          </a:p>
          <a:p>
            <a:pPr algn="just"/>
            <a:endParaRPr lang="fr-FR" sz="1000" dirty="0"/>
          </a:p>
          <a:p>
            <a:pPr algn="just"/>
            <a:r>
              <a:rPr lang="fr-FR" sz="1000" dirty="0"/>
              <a:t>Le troisième facteur porte sur les ressources effectivement générées par l'accueil de cette population, qu'il convient de distinguer selon la nature du mouvement. Une population de renouvellement — par exemple une personne âgée quittant son logement, remplacée par une famille — ne crée pas de base fiscale nouvelle, le logement existant déjà dans les bases communales ; elle peut néanmoins générer une charge de service supplémentaire sans recette nouvelle en contrepartie. À l'inverse, la création de logements neufs génère une fiscalité directe locale supplémentaire, sauf lorsqu'il s'agit de logements sociaux, pour lesquels la capacité contributive est différente.</a:t>
            </a:r>
          </a:p>
          <a:p>
            <a:pPr algn="just"/>
            <a:endParaRPr lang="fr-FR" sz="1000" dirty="0"/>
          </a:p>
          <a:p>
            <a:pPr algn="just"/>
            <a:r>
              <a:rPr lang="fr-FR" sz="1000" dirty="0"/>
              <a:t>Il apparaît ainsi nécessaire de consacrer un temps de travail dédié, en lien avec les services de la mairie, pour mettre en regard, de façon précise, la fiscalité engendrée par les nouveaux logements et les nouveaux arrivants d'une part, et les charges de fonctionnement et d'investissement induites d'autre part. Cette mise en balance conditionne la capacité de la collectivité à objectiver l'impact réel de sa politique de développement de l'habitat sur ses équilibres financiers, et à l'anticiper dans le cadre de l'exercice prospectif.</a:t>
            </a:r>
          </a:p>
        </p:txBody>
      </p:sp>
    </p:spTree>
    <p:extLst>
      <p:ext uri="{BB962C8B-B14F-4D97-AF65-F5344CB8AC3E}">
        <p14:creationId xmlns:p14="http://schemas.microsoft.com/office/powerpoint/2010/main" val="316102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9F8FC75-009A-4734-BB62-34C41EFB7739}"/>
              </a:ext>
            </a:extLst>
          </p:cNvPr>
          <p:cNvSpPr>
            <a:spLocks noGrp="1"/>
          </p:cNvSpPr>
          <p:nvPr>
            <p:ph type="body" sz="quarter" idx="13"/>
          </p:nvPr>
        </p:nvSpPr>
        <p:spPr>
          <a:xfrm>
            <a:off x="5004048" y="2431384"/>
            <a:ext cx="3077479" cy="280731"/>
          </a:xfrm>
        </p:spPr>
        <p:txBody>
          <a:bodyPr/>
          <a:lstStyle/>
          <a:p>
            <a:r>
              <a:rPr lang="fr-FR" sz="1100" dirty="0"/>
              <a:t>Analyse comparative avec des collectivités de </a:t>
            </a:r>
            <a:r>
              <a:rPr lang="fr-FR" sz="1100" dirty="0" err="1"/>
              <a:t>meme</a:t>
            </a:r>
            <a:r>
              <a:rPr lang="fr-FR" sz="1100" dirty="0"/>
              <a:t> strate</a:t>
            </a:r>
          </a:p>
        </p:txBody>
      </p:sp>
      <p:sp>
        <p:nvSpPr>
          <p:cNvPr id="9" name="Espace réservé du texte 8">
            <a:extLst>
              <a:ext uri="{FF2B5EF4-FFF2-40B4-BE49-F238E27FC236}">
                <a16:creationId xmlns:a16="http://schemas.microsoft.com/office/drawing/2014/main" id="{904B41C5-BD4B-4386-A5B3-4F7056BDAAFC}"/>
              </a:ext>
            </a:extLst>
          </p:cNvPr>
          <p:cNvSpPr>
            <a:spLocks noGrp="1"/>
          </p:cNvSpPr>
          <p:nvPr>
            <p:ph type="body" sz="quarter" idx="14"/>
          </p:nvPr>
        </p:nvSpPr>
        <p:spPr/>
        <p:txBody>
          <a:bodyPr/>
          <a:lstStyle/>
          <a:p>
            <a:r>
              <a:rPr lang="fr-FR" dirty="0"/>
              <a:t>3</a:t>
            </a:r>
          </a:p>
        </p:txBody>
      </p:sp>
      <p:sp>
        <p:nvSpPr>
          <p:cNvPr id="7" name="Espace réservé du numéro de diapositive 6">
            <a:extLst>
              <a:ext uri="{FF2B5EF4-FFF2-40B4-BE49-F238E27FC236}">
                <a16:creationId xmlns:a16="http://schemas.microsoft.com/office/drawing/2014/main" id="{4B31868C-A96A-431F-9519-2AD9CA7ECACC}"/>
              </a:ext>
            </a:extLst>
          </p:cNvPr>
          <p:cNvSpPr>
            <a:spLocks noGrp="1"/>
          </p:cNvSpPr>
          <p:nvPr>
            <p:ph type="sldNum" sz="quarter" idx="4"/>
          </p:nvPr>
        </p:nvSpPr>
        <p:spPr/>
        <p:txBody>
          <a:bodyPr/>
          <a:lstStyle/>
          <a:p>
            <a:fld id="{D458AD11-6F30-4CE7-8933-E6918C7F5695}" type="slidenum">
              <a:rPr lang="fr-FR" smtClean="0"/>
              <a:pPr/>
              <a:t>28</a:t>
            </a:fld>
            <a:endParaRPr lang="fr-FR" dirty="0"/>
          </a:p>
        </p:txBody>
      </p:sp>
    </p:spTree>
    <p:extLst>
      <p:ext uri="{BB962C8B-B14F-4D97-AF65-F5344CB8AC3E}">
        <p14:creationId xmlns:p14="http://schemas.microsoft.com/office/powerpoint/2010/main" val="3889630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29</a:t>
            </a:fld>
            <a:endParaRPr lang="fr-FR" dirty="0"/>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170378" y="195486"/>
            <a:ext cx="6912768" cy="340717"/>
          </a:xfrm>
        </p:spPr>
        <p:txBody>
          <a:bodyPr/>
          <a:lstStyle/>
          <a:p>
            <a:r>
              <a:rPr lang="fr-FR" dirty="0"/>
              <a:t>Comparaison avec d’autres collectivités</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pic>
        <p:nvPicPr>
          <p:cNvPr id="3" name="Image 2">
            <a:extLst>
              <a:ext uri="{FF2B5EF4-FFF2-40B4-BE49-F238E27FC236}">
                <a16:creationId xmlns:a16="http://schemas.microsoft.com/office/drawing/2014/main" id="{FD2435CB-F006-47DD-BE88-2582ABF2B7EC}"/>
              </a:ext>
            </a:extLst>
          </p:cNvPr>
          <p:cNvPicPr>
            <a:picLocks noChangeAspect="1"/>
          </p:cNvPicPr>
          <p:nvPr/>
        </p:nvPicPr>
        <p:blipFill>
          <a:blip r:embed="rId2"/>
          <a:stretch>
            <a:fillRect/>
          </a:stretch>
        </p:blipFill>
        <p:spPr>
          <a:xfrm>
            <a:off x="24257" y="596988"/>
            <a:ext cx="4907784" cy="2300978"/>
          </a:xfrm>
          <a:prstGeom prst="rect">
            <a:avLst/>
          </a:prstGeom>
        </p:spPr>
      </p:pic>
      <p:pic>
        <p:nvPicPr>
          <p:cNvPr id="6" name="Image 5">
            <a:extLst>
              <a:ext uri="{FF2B5EF4-FFF2-40B4-BE49-F238E27FC236}">
                <a16:creationId xmlns:a16="http://schemas.microsoft.com/office/drawing/2014/main" id="{6ABD42E5-D9F9-466D-B12D-56273CE7274C}"/>
              </a:ext>
            </a:extLst>
          </p:cNvPr>
          <p:cNvPicPr>
            <a:picLocks noChangeAspect="1"/>
          </p:cNvPicPr>
          <p:nvPr/>
        </p:nvPicPr>
        <p:blipFill>
          <a:blip r:embed="rId3"/>
          <a:stretch>
            <a:fillRect/>
          </a:stretch>
        </p:blipFill>
        <p:spPr>
          <a:xfrm>
            <a:off x="3779912" y="2824570"/>
            <a:ext cx="4824536" cy="2261948"/>
          </a:xfrm>
          <a:prstGeom prst="rect">
            <a:avLst/>
          </a:prstGeom>
        </p:spPr>
      </p:pic>
      <p:sp>
        <p:nvSpPr>
          <p:cNvPr id="10" name="ZoneTexte 9">
            <a:extLst>
              <a:ext uri="{FF2B5EF4-FFF2-40B4-BE49-F238E27FC236}">
                <a16:creationId xmlns:a16="http://schemas.microsoft.com/office/drawing/2014/main" id="{401C3B89-7FC0-4A42-9341-3FA213FDD490}"/>
              </a:ext>
            </a:extLst>
          </p:cNvPr>
          <p:cNvSpPr txBox="1"/>
          <p:nvPr/>
        </p:nvSpPr>
        <p:spPr>
          <a:xfrm>
            <a:off x="5076056" y="1328713"/>
            <a:ext cx="3815011" cy="1384995"/>
          </a:xfrm>
          <a:prstGeom prst="rect">
            <a:avLst/>
          </a:prstGeom>
          <a:noFill/>
        </p:spPr>
        <p:txBody>
          <a:bodyPr wrap="square" rtlCol="0">
            <a:spAutoFit/>
          </a:bodyPr>
          <a:lstStyle/>
          <a:p>
            <a:r>
              <a:rPr lang="fr-FR" sz="1200" dirty="0"/>
              <a:t>La commune d'Archamps est difficilement comparable avec les communes situées hors de la Haute-Savoie, en raison de la singularité du département. Cependant, on remarque que, globalement, Archamps est une commune dont les recettes sont supérieures à la moyenne de la strate, à l'exception des recettes départementales, pour lesquelles elle se situe bien en dessous.</a:t>
            </a:r>
          </a:p>
        </p:txBody>
      </p:sp>
      <p:sp>
        <p:nvSpPr>
          <p:cNvPr id="12" name="ZoneTexte 11">
            <a:extLst>
              <a:ext uri="{FF2B5EF4-FFF2-40B4-BE49-F238E27FC236}">
                <a16:creationId xmlns:a16="http://schemas.microsoft.com/office/drawing/2014/main" id="{748198DD-3295-4F56-BB1E-352EF376E458}"/>
              </a:ext>
            </a:extLst>
          </p:cNvPr>
          <p:cNvSpPr txBox="1"/>
          <p:nvPr/>
        </p:nvSpPr>
        <p:spPr>
          <a:xfrm>
            <a:off x="-35099" y="3267229"/>
            <a:ext cx="3815011" cy="1384995"/>
          </a:xfrm>
          <a:prstGeom prst="rect">
            <a:avLst/>
          </a:prstGeom>
          <a:noFill/>
        </p:spPr>
        <p:txBody>
          <a:bodyPr wrap="square" rtlCol="0">
            <a:spAutoFit/>
          </a:bodyPr>
          <a:lstStyle/>
          <a:p>
            <a:r>
              <a:rPr lang="fr-FR" sz="1200" dirty="0"/>
              <a:t>Les dépenses, en début de période, étaient contenues à un niveau comparable à la moyenne des autres collectivités, hors département.</a:t>
            </a:r>
          </a:p>
          <a:p>
            <a:r>
              <a:rPr lang="fr-FR" sz="1200" dirty="0"/>
              <a:t>Cependant, la forte hausse des charges en fin de période a nettement éloigné la commune de la moyenne nationale, pour la rapprocher progressivement de la moyenne départementale.</a:t>
            </a:r>
          </a:p>
        </p:txBody>
      </p:sp>
    </p:spTree>
    <p:extLst>
      <p:ext uri="{BB962C8B-B14F-4D97-AF65-F5344CB8AC3E}">
        <p14:creationId xmlns:p14="http://schemas.microsoft.com/office/powerpoint/2010/main" val="1464523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30</a:t>
            </a:fld>
            <a:endParaRPr lang="fr-FR" dirty="0"/>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170378" y="195486"/>
            <a:ext cx="6912768" cy="340717"/>
          </a:xfrm>
        </p:spPr>
        <p:txBody>
          <a:bodyPr/>
          <a:lstStyle/>
          <a:p>
            <a:r>
              <a:rPr lang="fr-FR" dirty="0"/>
              <a:t>Comparaison avec d’autres collectivités</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9" name="Espace réservé du texte 8">
            <a:extLst>
              <a:ext uri="{FF2B5EF4-FFF2-40B4-BE49-F238E27FC236}">
                <a16:creationId xmlns:a16="http://schemas.microsoft.com/office/drawing/2014/main" id="{35927893-8B3F-4946-B3A3-5C7E22A688DA}"/>
              </a:ext>
            </a:extLst>
          </p:cNvPr>
          <p:cNvSpPr>
            <a:spLocks noGrp="1"/>
          </p:cNvSpPr>
          <p:nvPr>
            <p:ph type="body" sz="quarter" idx="16"/>
          </p:nvPr>
        </p:nvSpPr>
        <p:spPr/>
        <p:txBody>
          <a:bodyPr/>
          <a:lstStyle/>
          <a:p>
            <a:endParaRPr lang="fr-FR"/>
          </a:p>
        </p:txBody>
      </p:sp>
      <p:sp>
        <p:nvSpPr>
          <p:cNvPr id="10" name="ZoneTexte 9">
            <a:extLst>
              <a:ext uri="{FF2B5EF4-FFF2-40B4-BE49-F238E27FC236}">
                <a16:creationId xmlns:a16="http://schemas.microsoft.com/office/drawing/2014/main" id="{401C3B89-7FC0-4A42-9341-3FA213FDD490}"/>
              </a:ext>
            </a:extLst>
          </p:cNvPr>
          <p:cNvSpPr txBox="1"/>
          <p:nvPr/>
        </p:nvSpPr>
        <p:spPr>
          <a:xfrm>
            <a:off x="5075661" y="773934"/>
            <a:ext cx="3815011" cy="1384995"/>
          </a:xfrm>
          <a:prstGeom prst="rect">
            <a:avLst/>
          </a:prstGeom>
          <a:solidFill>
            <a:schemeClr val="bg1"/>
          </a:solidFill>
        </p:spPr>
        <p:txBody>
          <a:bodyPr wrap="square" rtlCol="0">
            <a:spAutoFit/>
          </a:bodyPr>
          <a:lstStyle/>
          <a:p>
            <a:endParaRPr lang="fr-FR" sz="1200" dirty="0"/>
          </a:p>
          <a:p>
            <a:r>
              <a:rPr lang="fr-FR" sz="1200" dirty="0"/>
              <a:t>L'épargne brute d'Archamps était nettement supérieure à toutes les moyennes observées en début de mandat. Cependant, elle a fortement diminué en raison de la hausse des charges, conduisant à un niveau d'épargne qui se rapproche de la moyenne régionale, mais qui reste faible au regard du contexte départemental.</a:t>
            </a:r>
          </a:p>
        </p:txBody>
      </p:sp>
      <p:sp>
        <p:nvSpPr>
          <p:cNvPr id="12" name="ZoneTexte 11">
            <a:extLst>
              <a:ext uri="{FF2B5EF4-FFF2-40B4-BE49-F238E27FC236}">
                <a16:creationId xmlns:a16="http://schemas.microsoft.com/office/drawing/2014/main" id="{748198DD-3295-4F56-BB1E-352EF376E458}"/>
              </a:ext>
            </a:extLst>
          </p:cNvPr>
          <p:cNvSpPr txBox="1"/>
          <p:nvPr/>
        </p:nvSpPr>
        <p:spPr>
          <a:xfrm>
            <a:off x="11199" y="2762241"/>
            <a:ext cx="4505145" cy="2400657"/>
          </a:xfrm>
          <a:prstGeom prst="rect">
            <a:avLst/>
          </a:prstGeom>
          <a:noFill/>
        </p:spPr>
        <p:txBody>
          <a:bodyPr wrap="square" rtlCol="0">
            <a:spAutoFit/>
          </a:bodyPr>
          <a:lstStyle/>
          <a:p>
            <a:r>
              <a:rPr lang="fr-FR" sz="1000" dirty="0"/>
              <a:t>L'encours de dette a fortement augmenté en début de période, plaçant la commune à un niveau de dette par habitant nettement supérieur aux moyennes observées.</a:t>
            </a:r>
          </a:p>
          <a:p>
            <a:r>
              <a:rPr lang="fr-FR" sz="1000" dirty="0"/>
              <a:t>Toutefois, la dette en euros par habitant n'est pas, à elle seule, un indicateur suffisant. Ce qui est intéressant, c'est de comparer son évolution avec celle des autres collectivités.</a:t>
            </a:r>
          </a:p>
          <a:p>
            <a:r>
              <a:rPr lang="fr-FR" sz="1000" dirty="0"/>
              <a:t>Le constat est le suivant :</a:t>
            </a:r>
          </a:p>
          <a:p>
            <a:r>
              <a:rPr lang="fr-FR" sz="1000" dirty="0"/>
              <a:t>La commune a connu une forte hausse de son endettement en raison d'un niveau d'investissement nettement supérieur à la moyenne, couplé à une dégradation de sa capacité d'autofinancement. Le recours à l'endettement paraît légitime au regard des investissements réalisés. En revanche, sa soutenabilité apparaît plus fragile en raison de la forte dégradation de l'épargne.</a:t>
            </a:r>
          </a:p>
          <a:p>
            <a:r>
              <a:rPr lang="fr-FR" sz="1000" dirty="0"/>
              <a:t>Cette évolution est relativement particulière et propre à la commune. En effet, ce type de trajectoire ne se retrouve pas dans les moyennes observées des collectivités de comparaison.</a:t>
            </a:r>
          </a:p>
        </p:txBody>
      </p:sp>
      <p:pic>
        <p:nvPicPr>
          <p:cNvPr id="4" name="Image 3">
            <a:extLst>
              <a:ext uri="{FF2B5EF4-FFF2-40B4-BE49-F238E27FC236}">
                <a16:creationId xmlns:a16="http://schemas.microsoft.com/office/drawing/2014/main" id="{4DCDCD3D-B6E4-463E-A321-3841D6E8BE7C}"/>
              </a:ext>
            </a:extLst>
          </p:cNvPr>
          <p:cNvPicPr>
            <a:picLocks noChangeAspect="1"/>
          </p:cNvPicPr>
          <p:nvPr/>
        </p:nvPicPr>
        <p:blipFill>
          <a:blip r:embed="rId2"/>
          <a:stretch>
            <a:fillRect/>
          </a:stretch>
        </p:blipFill>
        <p:spPr>
          <a:xfrm>
            <a:off x="78775" y="536203"/>
            <a:ext cx="4781257" cy="2241657"/>
          </a:xfrm>
          <a:prstGeom prst="rect">
            <a:avLst/>
          </a:prstGeom>
        </p:spPr>
      </p:pic>
      <p:pic>
        <p:nvPicPr>
          <p:cNvPr id="5" name="Image 4">
            <a:extLst>
              <a:ext uri="{FF2B5EF4-FFF2-40B4-BE49-F238E27FC236}">
                <a16:creationId xmlns:a16="http://schemas.microsoft.com/office/drawing/2014/main" id="{48B38E91-F13B-4BE1-A088-8110DB5DB92E}"/>
              </a:ext>
            </a:extLst>
          </p:cNvPr>
          <p:cNvPicPr>
            <a:picLocks noChangeAspect="1"/>
          </p:cNvPicPr>
          <p:nvPr/>
        </p:nvPicPr>
        <p:blipFill>
          <a:blip r:embed="rId3"/>
          <a:stretch>
            <a:fillRect/>
          </a:stretch>
        </p:blipFill>
        <p:spPr>
          <a:xfrm>
            <a:off x="4448768" y="2732208"/>
            <a:ext cx="4657534" cy="2183651"/>
          </a:xfrm>
          <a:prstGeom prst="rect">
            <a:avLst/>
          </a:prstGeom>
        </p:spPr>
      </p:pic>
    </p:spTree>
    <p:extLst>
      <p:ext uri="{BB962C8B-B14F-4D97-AF65-F5344CB8AC3E}">
        <p14:creationId xmlns:p14="http://schemas.microsoft.com/office/powerpoint/2010/main" val="3756465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31</a:t>
            </a:fld>
            <a:endParaRPr lang="fr-FR" dirty="0"/>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170378" y="435684"/>
            <a:ext cx="6912768" cy="340717"/>
          </a:xfrm>
        </p:spPr>
        <p:txBody>
          <a:bodyPr/>
          <a:lstStyle/>
          <a:p>
            <a:r>
              <a:rPr lang="fr-FR" dirty="0"/>
              <a:t>Comparaison avec d’autres collectivités</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5" name="ZoneTexte 4">
            <a:extLst>
              <a:ext uri="{FF2B5EF4-FFF2-40B4-BE49-F238E27FC236}">
                <a16:creationId xmlns:a16="http://schemas.microsoft.com/office/drawing/2014/main" id="{288C5019-6D90-4AA5-A59D-FF8B6FCE6782}"/>
              </a:ext>
            </a:extLst>
          </p:cNvPr>
          <p:cNvSpPr txBox="1"/>
          <p:nvPr/>
        </p:nvSpPr>
        <p:spPr>
          <a:xfrm>
            <a:off x="170378" y="1059582"/>
            <a:ext cx="7704856" cy="3477875"/>
          </a:xfrm>
          <a:prstGeom prst="rect">
            <a:avLst/>
          </a:prstGeom>
          <a:noFill/>
        </p:spPr>
        <p:txBody>
          <a:bodyPr wrap="square" rtlCol="0">
            <a:spAutoFit/>
          </a:bodyPr>
          <a:lstStyle/>
          <a:p>
            <a:pPr algn="just"/>
            <a:r>
              <a:rPr lang="fr-FR" sz="1000" dirty="0"/>
              <a:t>À la lecture de ces comparaisons, il est important de comprendre que le niveau de recettes et d'épargne de la commune en début de période était lié à une situation fiscale particulièrement favorable.</a:t>
            </a:r>
          </a:p>
          <a:p>
            <a:pPr algn="just"/>
            <a:endParaRPr lang="fr-FR" sz="1000" dirty="0"/>
          </a:p>
          <a:p>
            <a:pPr algn="just"/>
            <a:r>
              <a:rPr lang="fr-FR" sz="1000" dirty="0"/>
              <a:t>En effet, la commune dispose de bases fiscales par habitant extrêmement élevées. Elle se classe </a:t>
            </a:r>
            <a:r>
              <a:rPr lang="fr-FR" sz="1000" b="1" dirty="0"/>
              <a:t>26ᵉ commune du département</a:t>
            </a:r>
            <a:r>
              <a:rPr lang="fr-FR" sz="1000" dirty="0"/>
              <a:t> en termes de bases fiscales ramenées à l'habitant. Cette situation s'explique par le dynamisme économique présent sur la commune, qui génère d'importantes bases de taxe foncière.</a:t>
            </a:r>
          </a:p>
          <a:p>
            <a:pPr algn="just"/>
            <a:endParaRPr lang="fr-FR" sz="1000" dirty="0"/>
          </a:p>
          <a:p>
            <a:pPr algn="just"/>
            <a:r>
              <a:rPr lang="fr-FR" sz="1000" dirty="0"/>
              <a:t>Il convient toutefois de préciser qu'une partie de cette fiscalité est reversée au syndicat et n'est donc pas directement mobilisable par la commune, même si, au cours du mandat précédent, une partie de ces ressources a pu être restituée.</a:t>
            </a:r>
          </a:p>
          <a:p>
            <a:pPr algn="just"/>
            <a:r>
              <a:rPr lang="fr-FR" sz="1000" dirty="0"/>
              <a:t>Par ailleurs, la commune applique un taux de fiscalité relativement faible. Sur les </a:t>
            </a:r>
            <a:r>
              <a:rPr lang="fr-FR" sz="1000" b="1" dirty="0"/>
              <a:t>279 communes du département</a:t>
            </a:r>
            <a:r>
              <a:rPr lang="fr-FR" sz="1000" dirty="0"/>
              <a:t>, Archamps se classe </a:t>
            </a:r>
            <a:r>
              <a:rPr lang="fr-FR" sz="1000" b="1" dirty="0"/>
              <a:t>36ᵉ parmi les taux les plus faibles</a:t>
            </a:r>
            <a:r>
              <a:rPr lang="fr-FR" sz="1000" dirty="0"/>
              <a:t>.</a:t>
            </a:r>
          </a:p>
          <a:p>
            <a:pPr algn="just"/>
            <a:endParaRPr lang="fr-FR" sz="1000" dirty="0"/>
          </a:p>
          <a:p>
            <a:pPr algn="just"/>
            <a:r>
              <a:rPr lang="fr-FR" sz="1000" dirty="0"/>
              <a:t>La commune bénéficie donc d'une combinaison de </a:t>
            </a:r>
            <a:r>
              <a:rPr lang="fr-FR" sz="1000" b="1" dirty="0"/>
              <a:t>bases fiscales très élevées</a:t>
            </a:r>
            <a:r>
              <a:rPr lang="fr-FR" sz="1000" dirty="0"/>
              <a:t> et de </a:t>
            </a:r>
            <a:r>
              <a:rPr lang="fr-FR" sz="1000" b="1" dirty="0"/>
              <a:t>taux d'imposition faibles</a:t>
            </a:r>
            <a:r>
              <a:rPr lang="fr-FR" sz="1000" dirty="0"/>
              <a:t>. Cette situation lui offre des perspectives de marges de manœuvre en matière d'autofinancement qui restent importantes, même si le levier fiscal n'a jamais constitué une priorité politique.</a:t>
            </a:r>
          </a:p>
          <a:p>
            <a:pPr algn="just"/>
            <a:endParaRPr lang="fr-FR" sz="1000" dirty="0"/>
          </a:p>
          <a:p>
            <a:pPr algn="just"/>
            <a:r>
              <a:rPr lang="fr-FR" sz="1000" dirty="0"/>
              <a:t>Ainsi, en début de mandat, la commune disposait d'une épargne élevée grâce à des recettes supérieures à la moyenne, en lien avec le niveau de ses bases fiscales, tout en conservant une fiscalité modérée. À cela s'ajoutaient des charges de fonctionnement relativement faibles au regard des moyennes locales.</a:t>
            </a:r>
          </a:p>
          <a:p>
            <a:pPr algn="just"/>
            <a:endParaRPr lang="fr-FR" sz="1000" dirty="0"/>
          </a:p>
          <a:p>
            <a:pPr algn="just"/>
            <a:r>
              <a:rPr lang="fr-FR" sz="1000" dirty="0"/>
              <a:t>C'est essentiellement la conjoncture et la forte hausse des charges de fonctionnement qui ont entraîné une dégradation progressive de l'épargne. Celle-ci se situe aujourd'hui à un niveau nettement inférieur à la moyenne départementale.</a:t>
            </a:r>
          </a:p>
        </p:txBody>
      </p:sp>
    </p:spTree>
    <p:extLst>
      <p:ext uri="{BB962C8B-B14F-4D97-AF65-F5344CB8AC3E}">
        <p14:creationId xmlns:p14="http://schemas.microsoft.com/office/powerpoint/2010/main" val="636479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9F8FC75-009A-4734-BB62-34C41EFB7739}"/>
              </a:ext>
            </a:extLst>
          </p:cNvPr>
          <p:cNvSpPr>
            <a:spLocks noGrp="1"/>
          </p:cNvSpPr>
          <p:nvPr>
            <p:ph type="body" sz="quarter" idx="13"/>
          </p:nvPr>
        </p:nvSpPr>
        <p:spPr>
          <a:xfrm>
            <a:off x="5004048" y="2326477"/>
            <a:ext cx="3077479" cy="280731"/>
          </a:xfrm>
        </p:spPr>
        <p:txBody>
          <a:bodyPr/>
          <a:lstStyle/>
          <a:p>
            <a:r>
              <a:rPr lang="fr-FR" sz="1100" dirty="0"/>
              <a:t>Comparaison flash avec les communes de la CC du Genevois</a:t>
            </a:r>
          </a:p>
        </p:txBody>
      </p:sp>
      <p:sp>
        <p:nvSpPr>
          <p:cNvPr id="9" name="Espace réservé du texte 8">
            <a:extLst>
              <a:ext uri="{FF2B5EF4-FFF2-40B4-BE49-F238E27FC236}">
                <a16:creationId xmlns:a16="http://schemas.microsoft.com/office/drawing/2014/main" id="{904B41C5-BD4B-4386-A5B3-4F7056BDAAFC}"/>
              </a:ext>
            </a:extLst>
          </p:cNvPr>
          <p:cNvSpPr>
            <a:spLocks noGrp="1"/>
          </p:cNvSpPr>
          <p:nvPr>
            <p:ph type="body" sz="quarter" idx="14"/>
          </p:nvPr>
        </p:nvSpPr>
        <p:spPr/>
        <p:txBody>
          <a:bodyPr/>
          <a:lstStyle/>
          <a:p>
            <a:r>
              <a:rPr lang="fr-FR" dirty="0"/>
              <a:t>4</a:t>
            </a:r>
          </a:p>
        </p:txBody>
      </p:sp>
      <p:sp>
        <p:nvSpPr>
          <p:cNvPr id="7" name="Espace réservé du numéro de diapositive 6">
            <a:extLst>
              <a:ext uri="{FF2B5EF4-FFF2-40B4-BE49-F238E27FC236}">
                <a16:creationId xmlns:a16="http://schemas.microsoft.com/office/drawing/2014/main" id="{4B31868C-A96A-431F-9519-2AD9CA7ECACC}"/>
              </a:ext>
            </a:extLst>
          </p:cNvPr>
          <p:cNvSpPr>
            <a:spLocks noGrp="1"/>
          </p:cNvSpPr>
          <p:nvPr>
            <p:ph type="sldNum" sz="quarter" idx="4"/>
          </p:nvPr>
        </p:nvSpPr>
        <p:spPr/>
        <p:txBody>
          <a:bodyPr/>
          <a:lstStyle/>
          <a:p>
            <a:fld id="{D458AD11-6F30-4CE7-8933-E6918C7F5695}" type="slidenum">
              <a:rPr lang="fr-FR" smtClean="0"/>
              <a:pPr/>
              <a:t>32</a:t>
            </a:fld>
            <a:endParaRPr lang="fr-FR" dirty="0"/>
          </a:p>
        </p:txBody>
      </p:sp>
    </p:spTree>
    <p:extLst>
      <p:ext uri="{BB962C8B-B14F-4D97-AF65-F5344CB8AC3E}">
        <p14:creationId xmlns:p14="http://schemas.microsoft.com/office/powerpoint/2010/main" val="1101663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79512" y="240030"/>
            <a:ext cx="8298180" cy="480060"/>
          </a:xfrm>
          <a:prstGeom prst="rect">
            <a:avLst/>
          </a:prstGeom>
          <a:noFill/>
          <a:ln/>
        </p:spPr>
        <p:txBody>
          <a:bodyPr wrap="square" rtlCol="0" anchor="ctr"/>
          <a:lstStyle/>
          <a:p>
            <a:pPr>
              <a:lnSpc>
                <a:spcPct val="90000"/>
              </a:lnSpc>
              <a:spcBef>
                <a:spcPts val="1000"/>
              </a:spcBef>
            </a:pPr>
            <a:r>
              <a:rPr lang="en-US" sz="2000" b="1" dirty="0">
                <a:solidFill>
                  <a:srgbClr val="761D24"/>
                </a:solidFill>
                <a:latin typeface="Calibri" panose="020F0502020204030204" pitchFamily="34" charset="0"/>
                <a:cs typeface="Calibri" panose="020F0502020204030204" pitchFamily="34" charset="0"/>
              </a:rPr>
              <a:t>Un niveau très supérieur à la moyenne de </a:t>
            </a:r>
            <a:r>
              <a:rPr lang="en-US" sz="2000" b="1" dirty="0" err="1">
                <a:solidFill>
                  <a:srgbClr val="761D24"/>
                </a:solidFill>
                <a:latin typeface="Calibri" panose="020F0502020204030204" pitchFamily="34" charset="0"/>
                <a:cs typeface="Calibri" panose="020F0502020204030204" pitchFamily="34" charset="0"/>
              </a:rPr>
              <a:t>l'EPCI</a:t>
            </a:r>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200150"/>
          <a:ext cx="5486400" cy="332613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6137910" y="1200150"/>
            <a:ext cx="2640330" cy="411480"/>
          </a:xfrm>
          <a:prstGeom prst="rect">
            <a:avLst/>
          </a:prstGeom>
          <a:noFill/>
          <a:ln/>
        </p:spPr>
        <p:txBody>
          <a:bodyPr wrap="square" rtlCol="0" anchor="ctr"/>
          <a:lstStyle/>
          <a:p>
            <a:r>
              <a:rPr lang="en-US" sz="938" b="1" dirty="0">
                <a:solidFill>
                  <a:srgbClr val="2B2626"/>
                </a:solidFill>
                <a:latin typeface="Calibri" pitchFamily="34" charset="0"/>
                <a:ea typeface="Calibri" pitchFamily="34" charset="-122"/>
                <a:cs typeface="Calibri" pitchFamily="34" charset="-120"/>
              </a:rPr>
              <a:t>Classement d'Archamps</a:t>
            </a:r>
            <a:endParaRPr lang="en-US" sz="938" dirty="0"/>
          </a:p>
          <a:p>
            <a:r>
              <a:rPr lang="en-US" sz="938" b="1" dirty="0">
                <a:solidFill>
                  <a:srgbClr val="2B2626"/>
                </a:solidFill>
                <a:latin typeface="Calibri" pitchFamily="34" charset="0"/>
                <a:ea typeface="Calibri" pitchFamily="34" charset="-122"/>
                <a:cs typeface="Calibri" pitchFamily="34" charset="-120"/>
              </a:rPr>
              <a:t>sur 17 communes</a:t>
            </a:r>
            <a:endParaRPr lang="en-US" sz="938" dirty="0"/>
          </a:p>
        </p:txBody>
      </p:sp>
      <p:sp>
        <p:nvSpPr>
          <p:cNvPr id="6" name="Shape 3"/>
          <p:cNvSpPr/>
          <p:nvPr/>
        </p:nvSpPr>
        <p:spPr>
          <a:xfrm>
            <a:off x="6137910" y="1714500"/>
            <a:ext cx="2640330" cy="425196"/>
          </a:xfrm>
          <a:prstGeom prst="roundRect">
            <a:avLst>
              <a:gd name="adj" fmla="val 9677"/>
            </a:avLst>
          </a:prstGeom>
          <a:solidFill>
            <a:srgbClr val="F4E3E7"/>
          </a:solidFill>
          <a:ln/>
        </p:spPr>
        <p:txBody>
          <a:bodyPr/>
          <a:lstStyle/>
          <a:p>
            <a:endParaRPr/>
          </a:p>
        </p:txBody>
      </p:sp>
      <p:sp>
        <p:nvSpPr>
          <p:cNvPr id="7" name="Text 4"/>
          <p:cNvSpPr/>
          <p:nvPr/>
        </p:nvSpPr>
        <p:spPr>
          <a:xfrm>
            <a:off x="6240780" y="1714500"/>
            <a:ext cx="1817370" cy="425196"/>
          </a:xfrm>
          <a:prstGeom prst="rect">
            <a:avLst/>
          </a:prstGeom>
          <a:noFill/>
          <a:ln/>
        </p:spPr>
        <p:txBody>
          <a:bodyPr wrap="square" rtlCol="0" anchor="ctr"/>
          <a:lstStyle/>
          <a:p>
            <a:r>
              <a:rPr lang="en-US" sz="788" dirty="0">
                <a:solidFill>
                  <a:srgbClr val="2B2626"/>
                </a:solidFill>
                <a:latin typeface="Calibri" pitchFamily="34" charset="0"/>
                <a:ea typeface="Calibri" pitchFamily="34" charset="-122"/>
                <a:cs typeface="Calibri" pitchFamily="34" charset="-120"/>
              </a:rPr>
              <a:t>Recettes de fonctionnement</a:t>
            </a:r>
            <a:endParaRPr lang="en-US" sz="788" dirty="0"/>
          </a:p>
        </p:txBody>
      </p:sp>
      <p:sp>
        <p:nvSpPr>
          <p:cNvPr id="8" name="Text 5"/>
          <p:cNvSpPr/>
          <p:nvPr/>
        </p:nvSpPr>
        <p:spPr>
          <a:xfrm>
            <a:off x="7989570" y="1714500"/>
            <a:ext cx="720090" cy="425196"/>
          </a:xfrm>
          <a:prstGeom prst="rect">
            <a:avLst/>
          </a:prstGeom>
          <a:noFill/>
          <a:ln/>
        </p:spPr>
        <p:txBody>
          <a:bodyPr wrap="square" rtlCol="0" anchor="ctr"/>
          <a:lstStyle/>
          <a:p>
            <a:pPr algn="r"/>
            <a:r>
              <a:rPr lang="en-US" sz="863" b="1" dirty="0">
                <a:solidFill>
                  <a:srgbClr val="9C2B44"/>
                </a:solidFill>
                <a:latin typeface="Calibri" pitchFamily="34" charset="0"/>
                <a:ea typeface="Calibri" pitchFamily="34" charset="-122"/>
                <a:cs typeface="Calibri" pitchFamily="34" charset="-120"/>
              </a:rPr>
              <a:t>n°1 / 17</a:t>
            </a:r>
            <a:endParaRPr lang="en-US" sz="863" dirty="0"/>
          </a:p>
        </p:txBody>
      </p:sp>
      <p:sp>
        <p:nvSpPr>
          <p:cNvPr id="9" name="Shape 6"/>
          <p:cNvSpPr/>
          <p:nvPr/>
        </p:nvSpPr>
        <p:spPr>
          <a:xfrm>
            <a:off x="6137910" y="2208276"/>
            <a:ext cx="2640330" cy="425196"/>
          </a:xfrm>
          <a:prstGeom prst="roundRect">
            <a:avLst>
              <a:gd name="adj" fmla="val 9677"/>
            </a:avLst>
          </a:prstGeom>
          <a:solidFill>
            <a:srgbClr val="F4E3E7"/>
          </a:solidFill>
          <a:ln/>
        </p:spPr>
        <p:txBody>
          <a:bodyPr/>
          <a:lstStyle/>
          <a:p>
            <a:endParaRPr/>
          </a:p>
        </p:txBody>
      </p:sp>
      <p:sp>
        <p:nvSpPr>
          <p:cNvPr id="10" name="Text 7"/>
          <p:cNvSpPr/>
          <p:nvPr/>
        </p:nvSpPr>
        <p:spPr>
          <a:xfrm>
            <a:off x="6240780" y="2208276"/>
            <a:ext cx="1817370" cy="425196"/>
          </a:xfrm>
          <a:prstGeom prst="rect">
            <a:avLst/>
          </a:prstGeom>
          <a:noFill/>
          <a:ln/>
        </p:spPr>
        <p:txBody>
          <a:bodyPr wrap="square" rtlCol="0" anchor="ctr"/>
          <a:lstStyle/>
          <a:p>
            <a:r>
              <a:rPr lang="en-US" sz="788" dirty="0">
                <a:solidFill>
                  <a:srgbClr val="2B2626"/>
                </a:solidFill>
                <a:latin typeface="Calibri" pitchFamily="34" charset="0"/>
                <a:ea typeface="Calibri" pitchFamily="34" charset="-122"/>
                <a:cs typeface="Calibri" pitchFamily="34" charset="-120"/>
              </a:rPr>
              <a:t>Dépenses de fonctionnement</a:t>
            </a:r>
            <a:endParaRPr lang="en-US" sz="788" dirty="0"/>
          </a:p>
        </p:txBody>
      </p:sp>
      <p:sp>
        <p:nvSpPr>
          <p:cNvPr id="11" name="Text 8"/>
          <p:cNvSpPr/>
          <p:nvPr/>
        </p:nvSpPr>
        <p:spPr>
          <a:xfrm>
            <a:off x="7989570" y="2208276"/>
            <a:ext cx="720090" cy="425196"/>
          </a:xfrm>
          <a:prstGeom prst="rect">
            <a:avLst/>
          </a:prstGeom>
          <a:noFill/>
          <a:ln/>
        </p:spPr>
        <p:txBody>
          <a:bodyPr wrap="square" rtlCol="0" anchor="ctr"/>
          <a:lstStyle/>
          <a:p>
            <a:pPr algn="r"/>
            <a:r>
              <a:rPr lang="en-US" sz="863" b="1" dirty="0">
                <a:solidFill>
                  <a:srgbClr val="9C2B44"/>
                </a:solidFill>
                <a:latin typeface="Calibri" pitchFamily="34" charset="0"/>
                <a:ea typeface="Calibri" pitchFamily="34" charset="-122"/>
                <a:cs typeface="Calibri" pitchFamily="34" charset="-120"/>
              </a:rPr>
              <a:t>n°1 / 17</a:t>
            </a:r>
            <a:endParaRPr lang="en-US" sz="863" dirty="0"/>
          </a:p>
        </p:txBody>
      </p:sp>
      <p:sp>
        <p:nvSpPr>
          <p:cNvPr id="12" name="Shape 9"/>
          <p:cNvSpPr/>
          <p:nvPr/>
        </p:nvSpPr>
        <p:spPr>
          <a:xfrm>
            <a:off x="6137910" y="2702052"/>
            <a:ext cx="2640330" cy="425196"/>
          </a:xfrm>
          <a:prstGeom prst="roundRect">
            <a:avLst>
              <a:gd name="adj" fmla="val 9677"/>
            </a:avLst>
          </a:prstGeom>
          <a:solidFill>
            <a:srgbClr val="F4E3E7"/>
          </a:solidFill>
          <a:ln/>
        </p:spPr>
        <p:txBody>
          <a:bodyPr/>
          <a:lstStyle/>
          <a:p>
            <a:endParaRPr/>
          </a:p>
        </p:txBody>
      </p:sp>
      <p:sp>
        <p:nvSpPr>
          <p:cNvPr id="13" name="Text 10"/>
          <p:cNvSpPr/>
          <p:nvPr/>
        </p:nvSpPr>
        <p:spPr>
          <a:xfrm>
            <a:off x="6240780" y="2702052"/>
            <a:ext cx="1817370" cy="425196"/>
          </a:xfrm>
          <a:prstGeom prst="rect">
            <a:avLst/>
          </a:prstGeom>
          <a:noFill/>
          <a:ln/>
        </p:spPr>
        <p:txBody>
          <a:bodyPr wrap="square" rtlCol="0" anchor="ctr"/>
          <a:lstStyle/>
          <a:p>
            <a:r>
              <a:rPr lang="en-US" sz="788" dirty="0">
                <a:solidFill>
                  <a:srgbClr val="2B2626"/>
                </a:solidFill>
                <a:latin typeface="Calibri" pitchFamily="34" charset="0"/>
                <a:ea typeface="Calibri" pitchFamily="34" charset="-122"/>
                <a:cs typeface="Calibri" pitchFamily="34" charset="-120"/>
              </a:rPr>
              <a:t>Encours de dette</a:t>
            </a:r>
            <a:endParaRPr lang="en-US" sz="788" dirty="0"/>
          </a:p>
        </p:txBody>
      </p:sp>
      <p:sp>
        <p:nvSpPr>
          <p:cNvPr id="14" name="Text 11"/>
          <p:cNvSpPr/>
          <p:nvPr/>
        </p:nvSpPr>
        <p:spPr>
          <a:xfrm>
            <a:off x="7989570" y="2702052"/>
            <a:ext cx="720090" cy="425196"/>
          </a:xfrm>
          <a:prstGeom prst="rect">
            <a:avLst/>
          </a:prstGeom>
          <a:noFill/>
          <a:ln/>
        </p:spPr>
        <p:txBody>
          <a:bodyPr wrap="square" rtlCol="0" anchor="ctr"/>
          <a:lstStyle/>
          <a:p>
            <a:pPr algn="r"/>
            <a:r>
              <a:rPr lang="en-US" sz="863" b="1" dirty="0">
                <a:solidFill>
                  <a:srgbClr val="9C2B44"/>
                </a:solidFill>
                <a:latin typeface="Calibri" pitchFamily="34" charset="0"/>
                <a:ea typeface="Calibri" pitchFamily="34" charset="-122"/>
                <a:cs typeface="Calibri" pitchFamily="34" charset="-120"/>
              </a:rPr>
              <a:t>n°1 / 17</a:t>
            </a:r>
            <a:endParaRPr lang="en-US" sz="863" dirty="0"/>
          </a:p>
        </p:txBody>
      </p:sp>
      <p:sp>
        <p:nvSpPr>
          <p:cNvPr id="15" name="Shape 12"/>
          <p:cNvSpPr/>
          <p:nvPr/>
        </p:nvSpPr>
        <p:spPr>
          <a:xfrm>
            <a:off x="6137910" y="3195828"/>
            <a:ext cx="2640330" cy="425196"/>
          </a:xfrm>
          <a:prstGeom prst="roundRect">
            <a:avLst>
              <a:gd name="adj" fmla="val 9677"/>
            </a:avLst>
          </a:prstGeom>
          <a:solidFill>
            <a:srgbClr val="F5F5F5"/>
          </a:solidFill>
          <a:ln/>
        </p:spPr>
        <p:txBody>
          <a:bodyPr/>
          <a:lstStyle/>
          <a:p>
            <a:endParaRPr/>
          </a:p>
        </p:txBody>
      </p:sp>
      <p:sp>
        <p:nvSpPr>
          <p:cNvPr id="16" name="Text 13"/>
          <p:cNvSpPr/>
          <p:nvPr/>
        </p:nvSpPr>
        <p:spPr>
          <a:xfrm>
            <a:off x="6240780" y="3195828"/>
            <a:ext cx="1817370" cy="425196"/>
          </a:xfrm>
          <a:prstGeom prst="rect">
            <a:avLst/>
          </a:prstGeom>
          <a:noFill/>
          <a:ln/>
        </p:spPr>
        <p:txBody>
          <a:bodyPr wrap="square" rtlCol="0" anchor="ctr"/>
          <a:lstStyle/>
          <a:p>
            <a:r>
              <a:rPr lang="en-US" sz="788" dirty="0">
                <a:solidFill>
                  <a:srgbClr val="2B2626"/>
                </a:solidFill>
                <a:latin typeface="Calibri" pitchFamily="34" charset="0"/>
                <a:ea typeface="Calibri" pitchFamily="34" charset="-122"/>
                <a:cs typeface="Calibri" pitchFamily="34" charset="-120"/>
              </a:rPr>
              <a:t>Dépenses d'équipement</a:t>
            </a:r>
            <a:endParaRPr lang="en-US" sz="788" dirty="0"/>
          </a:p>
        </p:txBody>
      </p:sp>
      <p:sp>
        <p:nvSpPr>
          <p:cNvPr id="17" name="Text 14"/>
          <p:cNvSpPr/>
          <p:nvPr/>
        </p:nvSpPr>
        <p:spPr>
          <a:xfrm>
            <a:off x="7989570" y="3195828"/>
            <a:ext cx="720090" cy="425196"/>
          </a:xfrm>
          <a:prstGeom prst="rect">
            <a:avLst/>
          </a:prstGeom>
          <a:noFill/>
          <a:ln/>
        </p:spPr>
        <p:txBody>
          <a:bodyPr wrap="square" rtlCol="0" anchor="ctr"/>
          <a:lstStyle/>
          <a:p>
            <a:pPr algn="r"/>
            <a:r>
              <a:rPr lang="en-US" sz="863" b="1" dirty="0">
                <a:solidFill>
                  <a:srgbClr val="2B2626"/>
                </a:solidFill>
                <a:latin typeface="Calibri" pitchFamily="34" charset="0"/>
                <a:ea typeface="Calibri" pitchFamily="34" charset="-122"/>
                <a:cs typeface="Calibri" pitchFamily="34" charset="-120"/>
              </a:rPr>
              <a:t>n°2 / 17</a:t>
            </a:r>
            <a:endParaRPr lang="en-US" sz="863" dirty="0"/>
          </a:p>
        </p:txBody>
      </p:sp>
      <p:sp>
        <p:nvSpPr>
          <p:cNvPr id="18" name="Shape 15"/>
          <p:cNvSpPr/>
          <p:nvPr/>
        </p:nvSpPr>
        <p:spPr>
          <a:xfrm>
            <a:off x="6137910" y="3689604"/>
            <a:ext cx="2640330" cy="425196"/>
          </a:xfrm>
          <a:prstGeom prst="roundRect">
            <a:avLst>
              <a:gd name="adj" fmla="val 9677"/>
            </a:avLst>
          </a:prstGeom>
          <a:solidFill>
            <a:srgbClr val="F5F5F5"/>
          </a:solidFill>
          <a:ln/>
        </p:spPr>
        <p:txBody>
          <a:bodyPr/>
          <a:lstStyle/>
          <a:p>
            <a:endParaRPr/>
          </a:p>
        </p:txBody>
      </p:sp>
      <p:sp>
        <p:nvSpPr>
          <p:cNvPr id="19" name="Text 16"/>
          <p:cNvSpPr/>
          <p:nvPr/>
        </p:nvSpPr>
        <p:spPr>
          <a:xfrm>
            <a:off x="6240780" y="3689604"/>
            <a:ext cx="1817370" cy="425196"/>
          </a:xfrm>
          <a:prstGeom prst="rect">
            <a:avLst/>
          </a:prstGeom>
          <a:noFill/>
          <a:ln/>
        </p:spPr>
        <p:txBody>
          <a:bodyPr wrap="square" rtlCol="0" anchor="ctr"/>
          <a:lstStyle/>
          <a:p>
            <a:r>
              <a:rPr lang="en-US" sz="788" dirty="0">
                <a:solidFill>
                  <a:srgbClr val="2B2626"/>
                </a:solidFill>
                <a:latin typeface="Calibri" pitchFamily="34" charset="0"/>
                <a:ea typeface="Calibri" pitchFamily="34" charset="-122"/>
                <a:cs typeface="Calibri" pitchFamily="34" charset="-120"/>
              </a:rPr>
              <a:t>Frais de personnel</a:t>
            </a:r>
            <a:endParaRPr lang="en-US" sz="788" dirty="0"/>
          </a:p>
        </p:txBody>
      </p:sp>
      <p:sp>
        <p:nvSpPr>
          <p:cNvPr id="20" name="Text 17"/>
          <p:cNvSpPr/>
          <p:nvPr/>
        </p:nvSpPr>
        <p:spPr>
          <a:xfrm>
            <a:off x="7989570" y="3689604"/>
            <a:ext cx="720090" cy="425196"/>
          </a:xfrm>
          <a:prstGeom prst="rect">
            <a:avLst/>
          </a:prstGeom>
          <a:noFill/>
          <a:ln/>
        </p:spPr>
        <p:txBody>
          <a:bodyPr wrap="square" rtlCol="0" anchor="ctr"/>
          <a:lstStyle/>
          <a:p>
            <a:pPr algn="r"/>
            <a:r>
              <a:rPr lang="en-US" sz="863" b="1" dirty="0">
                <a:solidFill>
                  <a:srgbClr val="2B2626"/>
                </a:solidFill>
                <a:latin typeface="Calibri" pitchFamily="34" charset="0"/>
                <a:ea typeface="Calibri" pitchFamily="34" charset="-122"/>
                <a:cs typeface="Calibri" pitchFamily="34" charset="-120"/>
              </a:rPr>
              <a:t>n°3 / 17</a:t>
            </a:r>
            <a:endParaRPr lang="en-US" sz="863" dirty="0"/>
          </a:p>
        </p:txBody>
      </p:sp>
      <p:sp>
        <p:nvSpPr>
          <p:cNvPr id="21" name="Shape 18"/>
          <p:cNvSpPr/>
          <p:nvPr/>
        </p:nvSpPr>
        <p:spPr>
          <a:xfrm>
            <a:off x="6137910" y="4183380"/>
            <a:ext cx="2640330" cy="425196"/>
          </a:xfrm>
          <a:prstGeom prst="roundRect">
            <a:avLst>
              <a:gd name="adj" fmla="val 9677"/>
            </a:avLst>
          </a:prstGeom>
          <a:solidFill>
            <a:srgbClr val="F5F5F5"/>
          </a:solidFill>
          <a:ln/>
        </p:spPr>
        <p:txBody>
          <a:bodyPr/>
          <a:lstStyle/>
          <a:p>
            <a:endParaRPr/>
          </a:p>
        </p:txBody>
      </p:sp>
      <p:sp>
        <p:nvSpPr>
          <p:cNvPr id="22" name="Text 19"/>
          <p:cNvSpPr/>
          <p:nvPr/>
        </p:nvSpPr>
        <p:spPr>
          <a:xfrm>
            <a:off x="6240780" y="4183380"/>
            <a:ext cx="1817370" cy="425196"/>
          </a:xfrm>
          <a:prstGeom prst="rect">
            <a:avLst/>
          </a:prstGeom>
          <a:noFill/>
          <a:ln/>
        </p:spPr>
        <p:txBody>
          <a:bodyPr wrap="square" rtlCol="0" anchor="ctr"/>
          <a:lstStyle/>
          <a:p>
            <a:r>
              <a:rPr lang="en-US" sz="788" dirty="0">
                <a:solidFill>
                  <a:srgbClr val="2B2626"/>
                </a:solidFill>
                <a:latin typeface="Calibri" pitchFamily="34" charset="0"/>
                <a:ea typeface="Calibri" pitchFamily="34" charset="-122"/>
                <a:cs typeface="Calibri" pitchFamily="34" charset="-120"/>
              </a:rPr>
              <a:t>Épargne brute</a:t>
            </a:r>
            <a:endParaRPr lang="en-US" sz="788" dirty="0"/>
          </a:p>
        </p:txBody>
      </p:sp>
      <p:sp>
        <p:nvSpPr>
          <p:cNvPr id="23" name="Text 20"/>
          <p:cNvSpPr/>
          <p:nvPr/>
        </p:nvSpPr>
        <p:spPr>
          <a:xfrm>
            <a:off x="7989570" y="4183380"/>
            <a:ext cx="720090" cy="425196"/>
          </a:xfrm>
          <a:prstGeom prst="rect">
            <a:avLst/>
          </a:prstGeom>
          <a:noFill/>
          <a:ln/>
        </p:spPr>
        <p:txBody>
          <a:bodyPr wrap="square" rtlCol="0" anchor="ctr"/>
          <a:lstStyle/>
          <a:p>
            <a:pPr algn="r"/>
            <a:r>
              <a:rPr lang="en-US" sz="863" b="1" dirty="0">
                <a:solidFill>
                  <a:srgbClr val="2B2626"/>
                </a:solidFill>
                <a:latin typeface="Calibri" pitchFamily="34" charset="0"/>
                <a:ea typeface="Calibri" pitchFamily="34" charset="-122"/>
                <a:cs typeface="Calibri" pitchFamily="34" charset="-120"/>
              </a:rPr>
              <a:t>n°8 / 17</a:t>
            </a:r>
            <a:endParaRPr lang="en-US" sz="863" dirty="0"/>
          </a:p>
        </p:txBody>
      </p:sp>
      <p:sp>
        <p:nvSpPr>
          <p:cNvPr id="25" name="Text 22"/>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7504" y="274455"/>
            <a:ext cx="8298180" cy="480060"/>
          </a:xfrm>
          <a:prstGeom prst="rect">
            <a:avLst/>
          </a:prstGeom>
          <a:noFill/>
          <a:ln/>
        </p:spPr>
        <p:txBody>
          <a:bodyPr wrap="square" rtlCol="0" anchor="ctr"/>
          <a:lstStyle/>
          <a:p>
            <a:pPr>
              <a:lnSpc>
                <a:spcPct val="90000"/>
              </a:lnSpc>
              <a:spcBef>
                <a:spcPts val="1000"/>
              </a:spcBef>
            </a:pPr>
            <a:r>
              <a:rPr lang="en-US" sz="2800" b="1" dirty="0">
                <a:solidFill>
                  <a:srgbClr val="761D24"/>
                </a:solidFill>
                <a:latin typeface="Calibri" panose="020F0502020204030204" pitchFamily="34" charset="0"/>
                <a:cs typeface="Calibri" panose="020F0502020204030204" pitchFamily="34" charset="0"/>
              </a:rPr>
              <a:t>Les recettes de </a:t>
            </a:r>
            <a:r>
              <a:rPr lang="en-US" sz="2800" b="1" dirty="0" err="1">
                <a:solidFill>
                  <a:srgbClr val="761D24"/>
                </a:solidFill>
                <a:latin typeface="Calibri" panose="020F0502020204030204" pitchFamily="34" charset="0"/>
                <a:cs typeface="Calibri" panose="020F0502020204030204" pitchFamily="34" charset="0"/>
              </a:rPr>
              <a:t>fonctionnement</a:t>
            </a:r>
            <a:endParaRPr lang="en-US" sz="2000" b="1" dirty="0">
              <a:solidFill>
                <a:srgbClr val="761D24"/>
              </a:solidFill>
              <a:latin typeface="Calibri" panose="020F0502020204030204" pitchFamily="34" charset="0"/>
              <a:cs typeface="Calibri" panose="020F0502020204030204" pitchFamily="34" charset="0"/>
            </a:endParaRPr>
          </a:p>
          <a:p>
            <a:pPr>
              <a:lnSpc>
                <a:spcPct val="90000"/>
              </a:lnSpc>
              <a:spcBef>
                <a:spcPts val="1000"/>
              </a:spcBef>
            </a:pPr>
            <a:r>
              <a:rPr lang="en-US" sz="2000" b="1" dirty="0">
                <a:solidFill>
                  <a:srgbClr val="761D24"/>
                </a:solidFill>
                <a:latin typeface="Calibri" panose="020F0502020204030204" pitchFamily="34" charset="0"/>
                <a:cs typeface="Calibri" panose="020F0502020204030204" pitchFamily="34" charset="0"/>
              </a:rPr>
              <a:t>(2025 </a:t>
            </a:r>
            <a:r>
              <a:rPr lang="en-US" sz="2000" b="1" dirty="0" err="1">
                <a:solidFill>
                  <a:srgbClr val="761D24"/>
                </a:solidFill>
                <a:latin typeface="Calibri" panose="020F0502020204030204" pitchFamily="34" charset="0"/>
                <a:cs typeface="Calibri" panose="020F0502020204030204" pitchFamily="34" charset="0"/>
              </a:rPr>
              <a:t>en</a:t>
            </a:r>
            <a:r>
              <a:rPr lang="en-US" sz="2000" b="1" dirty="0">
                <a:solidFill>
                  <a:srgbClr val="761D24"/>
                </a:solidFill>
                <a:latin typeface="Calibri" panose="020F0502020204030204" pitchFamily="34" charset="0"/>
                <a:cs typeface="Calibri" panose="020F0502020204030204" pitchFamily="34" charset="0"/>
              </a:rPr>
              <a:t> €/</a:t>
            </a:r>
            <a:r>
              <a:rPr lang="en-US" sz="2000" b="1" dirty="0" err="1">
                <a:solidFill>
                  <a:srgbClr val="761D24"/>
                </a:solidFill>
                <a:latin typeface="Calibri" panose="020F0502020204030204" pitchFamily="34" charset="0"/>
                <a:cs typeface="Calibri" panose="020F0502020204030204" pitchFamily="34" charset="0"/>
              </a:rPr>
              <a:t>hab</a:t>
            </a:r>
            <a:r>
              <a:rPr lang="en-US" sz="2000" b="1" dirty="0">
                <a:solidFill>
                  <a:srgbClr val="761D24"/>
                </a:solidFill>
                <a:latin typeface="Calibri" panose="020F0502020204030204" pitchFamily="34" charset="0"/>
                <a:cs typeface="Calibri" panose="020F0502020204030204" pitchFamily="34" charset="0"/>
              </a:rPr>
              <a:t>)</a:t>
            </a:r>
          </a:p>
        </p:txBody>
      </p:sp>
      <p:graphicFrame>
        <p:nvGraphicFramePr>
          <p:cNvPr id="4" name="Chart 0"/>
          <p:cNvGraphicFramePr/>
          <p:nvPr/>
        </p:nvGraphicFramePr>
        <p:xfrm>
          <a:off x="411480" y="1131570"/>
          <a:ext cx="582930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400800" y="1234440"/>
            <a:ext cx="2331720" cy="1062990"/>
          </a:xfrm>
          <a:prstGeom prst="roundRect">
            <a:avLst>
              <a:gd name="adj" fmla="val 6452"/>
            </a:avLst>
          </a:prstGeom>
          <a:solidFill>
            <a:srgbClr val="F4E3E7"/>
          </a:solidFill>
          <a:ln/>
        </p:spPr>
        <p:txBody>
          <a:bodyPr/>
          <a:lstStyle/>
          <a:p>
            <a:endParaRPr/>
          </a:p>
        </p:txBody>
      </p:sp>
      <p:sp>
        <p:nvSpPr>
          <p:cNvPr id="6" name="Text 3"/>
          <p:cNvSpPr/>
          <p:nvPr/>
        </p:nvSpPr>
        <p:spPr>
          <a:xfrm>
            <a:off x="6617970" y="1371600"/>
            <a:ext cx="1988820" cy="480060"/>
          </a:xfrm>
          <a:prstGeom prst="rect">
            <a:avLst/>
          </a:prstGeom>
          <a:noFill/>
          <a:ln/>
        </p:spPr>
        <p:txBody>
          <a:bodyPr wrap="square" rtlCol="0" anchor="ctr"/>
          <a:lstStyle/>
          <a:p>
            <a:r>
              <a:rPr lang="en-US" sz="2100" b="1" dirty="0">
                <a:solidFill>
                  <a:srgbClr val="9C2B44"/>
                </a:solidFill>
                <a:latin typeface="Cambria" pitchFamily="34" charset="0"/>
                <a:ea typeface="Cambria" pitchFamily="34" charset="-122"/>
                <a:cs typeface="Cambria" pitchFamily="34" charset="-120"/>
              </a:rPr>
              <a:t>1 683 €</a:t>
            </a:r>
            <a:endParaRPr lang="en-US" sz="2100" dirty="0"/>
          </a:p>
        </p:txBody>
      </p:sp>
      <p:sp>
        <p:nvSpPr>
          <p:cNvPr id="7" name="Text 4"/>
          <p:cNvSpPr/>
          <p:nvPr/>
        </p:nvSpPr>
        <p:spPr>
          <a:xfrm>
            <a:off x="6617970" y="1865376"/>
            <a:ext cx="1988820" cy="411480"/>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par habitant à Archamps, contre 1 308 € en moyenne dans l'EPCI</a:t>
            </a:r>
            <a:endParaRPr lang="en-US" sz="788" dirty="0"/>
          </a:p>
        </p:txBody>
      </p:sp>
      <p:sp>
        <p:nvSpPr>
          <p:cNvPr id="8" name="Text 5"/>
          <p:cNvSpPr/>
          <p:nvPr/>
        </p:nvSpPr>
        <p:spPr>
          <a:xfrm>
            <a:off x="6446520" y="2571750"/>
            <a:ext cx="233172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Archamps occupe la 1ʳᵉ place de l'EPCI, devant Saint-Julien-en-Genevois (1 628 €/hab) — une commune pourtant 6,5 fois plus peuplée.</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62752" y="57710"/>
            <a:ext cx="8298180" cy="480060"/>
          </a:xfrm>
          <a:prstGeom prst="rect">
            <a:avLst/>
          </a:prstGeom>
          <a:noFill/>
          <a:ln/>
        </p:spPr>
        <p:txBody>
          <a:bodyPr wrap="square" rtlCol="0" anchor="ctr"/>
          <a:lstStyle/>
          <a:p>
            <a:r>
              <a:rPr lang="en-US" sz="2000" b="1" dirty="0">
                <a:solidFill>
                  <a:srgbClr val="761D24"/>
                </a:solidFill>
                <a:latin typeface="Calibri" panose="020F0502020204030204" pitchFamily="34" charset="0"/>
                <a:cs typeface="Calibri" panose="020F0502020204030204" pitchFamily="34" charset="0"/>
              </a:rPr>
              <a:t>La plus forte progression des recettes de </a:t>
            </a:r>
            <a:r>
              <a:rPr lang="en-US" sz="2000" b="1" dirty="0" err="1">
                <a:solidFill>
                  <a:srgbClr val="761D24"/>
                </a:solidFill>
                <a:latin typeface="Calibri" panose="020F0502020204030204" pitchFamily="34" charset="0"/>
                <a:cs typeface="Calibri" panose="020F0502020204030204" pitchFamily="34" charset="0"/>
              </a:rPr>
              <a:t>l'EPCI</a:t>
            </a:r>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131570"/>
          <a:ext cx="569214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275070" y="1268730"/>
            <a:ext cx="2503170" cy="1062990"/>
          </a:xfrm>
          <a:prstGeom prst="roundRect">
            <a:avLst>
              <a:gd name="adj" fmla="val 6452"/>
            </a:avLst>
          </a:prstGeom>
          <a:solidFill>
            <a:srgbClr val="F4E3E7"/>
          </a:solidFill>
          <a:ln/>
        </p:spPr>
        <p:txBody>
          <a:bodyPr/>
          <a:lstStyle/>
          <a:p>
            <a:endParaRPr/>
          </a:p>
        </p:txBody>
      </p:sp>
      <p:sp>
        <p:nvSpPr>
          <p:cNvPr id="6" name="Text 3"/>
          <p:cNvSpPr/>
          <p:nvPr/>
        </p:nvSpPr>
        <p:spPr>
          <a:xfrm>
            <a:off x="6446520" y="1371600"/>
            <a:ext cx="2160270" cy="480060"/>
          </a:xfrm>
          <a:prstGeom prst="rect">
            <a:avLst/>
          </a:prstGeom>
          <a:noFill/>
          <a:ln/>
        </p:spPr>
        <p:txBody>
          <a:bodyPr wrap="square" rtlCol="0" anchor="ctr"/>
          <a:lstStyle/>
          <a:p>
            <a:r>
              <a:rPr lang="en-US" sz="1950" b="1" dirty="0">
                <a:solidFill>
                  <a:srgbClr val="9C2B44"/>
                </a:solidFill>
                <a:latin typeface="Cambria" pitchFamily="34" charset="0"/>
                <a:ea typeface="Cambria" pitchFamily="34" charset="-122"/>
                <a:cs typeface="Cambria" pitchFamily="34" charset="-120"/>
              </a:rPr>
              <a:t>+ 451 €</a:t>
            </a:r>
            <a:endParaRPr lang="en-US" sz="1950" dirty="0"/>
          </a:p>
        </p:txBody>
      </p:sp>
      <p:sp>
        <p:nvSpPr>
          <p:cNvPr id="7" name="Text 4"/>
          <p:cNvSpPr/>
          <p:nvPr/>
        </p:nvSpPr>
        <p:spPr>
          <a:xfrm>
            <a:off x="6446520" y="1865376"/>
            <a:ext cx="2160270" cy="466344"/>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de recettes par habitant en plus depuis 2019, soit +36,7 % — la plus forte hausse de l'EPCI</a:t>
            </a:r>
            <a:endParaRPr lang="en-US" sz="788" dirty="0"/>
          </a:p>
        </p:txBody>
      </p:sp>
      <p:sp>
        <p:nvSpPr>
          <p:cNvPr id="8" name="Text 5"/>
          <p:cNvSpPr/>
          <p:nvPr/>
        </p:nvSpPr>
        <p:spPr>
          <a:xfrm>
            <a:off x="6275070" y="2640330"/>
            <a:ext cx="250317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La moyenne de l'EPCI progresse de 164 €/hab sur la période. Seule Présilly voit ses recettes reculer (−90 €/hab).</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7504" y="274320"/>
            <a:ext cx="8298180" cy="480060"/>
          </a:xfrm>
          <a:prstGeom prst="rect">
            <a:avLst/>
          </a:prstGeom>
          <a:noFill/>
          <a:ln/>
        </p:spPr>
        <p:txBody>
          <a:bodyPr wrap="square" rtlCol="0" anchor="ctr"/>
          <a:lstStyle/>
          <a:p>
            <a:r>
              <a:rPr lang="en-US" sz="2800" b="1" dirty="0">
                <a:solidFill>
                  <a:srgbClr val="761D24"/>
                </a:solidFill>
                <a:latin typeface="Calibri" panose="020F0502020204030204" pitchFamily="34" charset="0"/>
                <a:cs typeface="Calibri" panose="020F0502020204030204" pitchFamily="34" charset="0"/>
              </a:rPr>
              <a:t>Les dépenses de </a:t>
            </a:r>
            <a:r>
              <a:rPr lang="en-US" sz="2800" b="1" dirty="0" err="1">
                <a:solidFill>
                  <a:srgbClr val="761D24"/>
                </a:solidFill>
                <a:latin typeface="Calibri" panose="020F0502020204030204" pitchFamily="34" charset="0"/>
                <a:cs typeface="Calibri" panose="020F0502020204030204" pitchFamily="34" charset="0"/>
              </a:rPr>
              <a:t>fonctionnement</a:t>
            </a:r>
            <a:endParaRPr lang="en-US" sz="2000" b="1" dirty="0">
              <a:solidFill>
                <a:srgbClr val="761D24"/>
              </a:solidFill>
              <a:latin typeface="Calibri" panose="020F0502020204030204" pitchFamily="34" charset="0"/>
              <a:cs typeface="Calibri" panose="020F0502020204030204" pitchFamily="34" charset="0"/>
            </a:endParaRPr>
          </a:p>
          <a:p>
            <a:r>
              <a:rPr lang="en-US" sz="2000" b="1" dirty="0">
                <a:solidFill>
                  <a:srgbClr val="761D24"/>
                </a:solidFill>
                <a:latin typeface="Calibri" panose="020F0502020204030204" pitchFamily="34" charset="0"/>
                <a:cs typeface="Calibri" panose="020F0502020204030204" pitchFamily="34" charset="0"/>
              </a:rPr>
              <a:t>(2025 </a:t>
            </a:r>
            <a:r>
              <a:rPr lang="en-US" sz="2000" b="1" dirty="0" err="1">
                <a:solidFill>
                  <a:srgbClr val="761D24"/>
                </a:solidFill>
                <a:latin typeface="Calibri" panose="020F0502020204030204" pitchFamily="34" charset="0"/>
                <a:cs typeface="Calibri" panose="020F0502020204030204" pitchFamily="34" charset="0"/>
              </a:rPr>
              <a:t>en</a:t>
            </a:r>
            <a:r>
              <a:rPr lang="en-US" sz="2000" b="1" dirty="0">
                <a:solidFill>
                  <a:srgbClr val="761D24"/>
                </a:solidFill>
                <a:latin typeface="Calibri" panose="020F0502020204030204" pitchFamily="34" charset="0"/>
                <a:cs typeface="Calibri" panose="020F0502020204030204" pitchFamily="34" charset="0"/>
              </a:rPr>
              <a:t> €/</a:t>
            </a:r>
            <a:r>
              <a:rPr lang="en-US" sz="2000" b="1" dirty="0" err="1">
                <a:solidFill>
                  <a:srgbClr val="761D24"/>
                </a:solidFill>
                <a:latin typeface="Calibri" panose="020F0502020204030204" pitchFamily="34" charset="0"/>
                <a:cs typeface="Calibri" panose="020F0502020204030204" pitchFamily="34" charset="0"/>
              </a:rPr>
              <a:t>hab</a:t>
            </a:r>
            <a:r>
              <a:rPr lang="en-US" sz="2000" b="1" dirty="0">
                <a:solidFill>
                  <a:srgbClr val="761D24"/>
                </a:solidFill>
                <a:latin typeface="Calibri" panose="020F0502020204030204" pitchFamily="34" charset="0"/>
                <a:cs typeface="Calibri" panose="020F0502020204030204" pitchFamily="34" charset="0"/>
              </a:rPr>
              <a:t>)</a:t>
            </a:r>
          </a:p>
          <a:p>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131570"/>
          <a:ext cx="582930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446520" y="1268730"/>
            <a:ext cx="2331720" cy="1062990"/>
          </a:xfrm>
          <a:prstGeom prst="roundRect">
            <a:avLst>
              <a:gd name="adj" fmla="val 6452"/>
            </a:avLst>
          </a:prstGeom>
          <a:solidFill>
            <a:srgbClr val="F4E3E7"/>
          </a:solidFill>
          <a:ln/>
        </p:spPr>
        <p:txBody>
          <a:bodyPr/>
          <a:lstStyle/>
          <a:p>
            <a:endParaRPr/>
          </a:p>
        </p:txBody>
      </p:sp>
      <p:sp>
        <p:nvSpPr>
          <p:cNvPr id="6" name="Text 3"/>
          <p:cNvSpPr/>
          <p:nvPr/>
        </p:nvSpPr>
        <p:spPr>
          <a:xfrm>
            <a:off x="6617970" y="1371600"/>
            <a:ext cx="1988820" cy="480060"/>
          </a:xfrm>
          <a:prstGeom prst="rect">
            <a:avLst/>
          </a:prstGeom>
          <a:noFill/>
          <a:ln/>
        </p:spPr>
        <p:txBody>
          <a:bodyPr wrap="square" rtlCol="0" anchor="ctr"/>
          <a:lstStyle/>
          <a:p>
            <a:r>
              <a:rPr lang="en-US" sz="2100" b="1" dirty="0">
                <a:solidFill>
                  <a:srgbClr val="9C2B44"/>
                </a:solidFill>
                <a:latin typeface="Cambria" pitchFamily="34" charset="0"/>
                <a:ea typeface="Cambria" pitchFamily="34" charset="-122"/>
                <a:cs typeface="Cambria" pitchFamily="34" charset="-120"/>
              </a:rPr>
              <a:t>1 360 €</a:t>
            </a:r>
            <a:endParaRPr lang="en-US" sz="2100" dirty="0"/>
          </a:p>
        </p:txBody>
      </p:sp>
      <p:sp>
        <p:nvSpPr>
          <p:cNvPr id="7" name="Text 4"/>
          <p:cNvSpPr/>
          <p:nvPr/>
        </p:nvSpPr>
        <p:spPr>
          <a:xfrm>
            <a:off x="6617970" y="1865376"/>
            <a:ext cx="1988820" cy="411480"/>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par habitant à Archamps, contre 1 009 € en moyenne dans l'EPCI</a:t>
            </a:r>
            <a:endParaRPr lang="en-US" sz="788" dirty="0"/>
          </a:p>
        </p:txBody>
      </p:sp>
      <p:sp>
        <p:nvSpPr>
          <p:cNvPr id="8" name="Text 5"/>
          <p:cNvSpPr/>
          <p:nvPr/>
        </p:nvSpPr>
        <p:spPr>
          <a:xfrm>
            <a:off x="6446520" y="2571750"/>
            <a:ext cx="233172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1ʳᵉ place de l'EPCI, devant Saint-Julien-en-Genevois (1 262 €/hab). L'écart avec la moyenne dépasse 350 €/hab.</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308610"/>
            <a:ext cx="8298180" cy="480060"/>
          </a:xfrm>
          <a:prstGeom prst="rect">
            <a:avLst/>
          </a:prstGeom>
          <a:noFill/>
          <a:ln/>
        </p:spPr>
        <p:txBody>
          <a:bodyPr wrap="square" rtlCol="0" anchor="ctr"/>
          <a:lstStyle/>
          <a:p>
            <a:r>
              <a:rPr lang="en-US" sz="2000" b="1" dirty="0">
                <a:solidFill>
                  <a:srgbClr val="761D24"/>
                </a:solidFill>
                <a:latin typeface="Calibri" panose="020F0502020204030204" pitchFamily="34" charset="0"/>
                <a:cs typeface="Calibri" panose="020F0502020204030204" pitchFamily="34" charset="0"/>
              </a:rPr>
              <a:t>Des dépenses de fonctionnement qui ont plus que </a:t>
            </a:r>
            <a:r>
              <a:rPr lang="en-US" sz="2000" b="1" dirty="0" err="1">
                <a:solidFill>
                  <a:srgbClr val="761D24"/>
                </a:solidFill>
                <a:latin typeface="Calibri" panose="020F0502020204030204" pitchFamily="34" charset="0"/>
                <a:cs typeface="Calibri" panose="020F0502020204030204" pitchFamily="34" charset="0"/>
              </a:rPr>
              <a:t>doublé</a:t>
            </a:r>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131570"/>
          <a:ext cx="569214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275070" y="1268730"/>
            <a:ext cx="2503170" cy="1062990"/>
          </a:xfrm>
          <a:prstGeom prst="roundRect">
            <a:avLst>
              <a:gd name="adj" fmla="val 6452"/>
            </a:avLst>
          </a:prstGeom>
          <a:solidFill>
            <a:srgbClr val="F4E3E7"/>
          </a:solidFill>
          <a:ln/>
        </p:spPr>
        <p:txBody>
          <a:bodyPr/>
          <a:lstStyle/>
          <a:p>
            <a:endParaRPr/>
          </a:p>
        </p:txBody>
      </p:sp>
      <p:sp>
        <p:nvSpPr>
          <p:cNvPr id="6" name="Text 3"/>
          <p:cNvSpPr/>
          <p:nvPr/>
        </p:nvSpPr>
        <p:spPr>
          <a:xfrm>
            <a:off x="6446520" y="1371600"/>
            <a:ext cx="2160270" cy="480060"/>
          </a:xfrm>
          <a:prstGeom prst="rect">
            <a:avLst/>
          </a:prstGeom>
          <a:noFill/>
          <a:ln/>
        </p:spPr>
        <p:txBody>
          <a:bodyPr wrap="square" rtlCol="0" anchor="ctr"/>
          <a:lstStyle/>
          <a:p>
            <a:r>
              <a:rPr lang="en-US" sz="1950" b="1" dirty="0">
                <a:solidFill>
                  <a:srgbClr val="9C2B44"/>
                </a:solidFill>
                <a:latin typeface="Cambria" pitchFamily="34" charset="0"/>
                <a:ea typeface="Cambria" pitchFamily="34" charset="-122"/>
                <a:cs typeface="Cambria" pitchFamily="34" charset="-120"/>
              </a:rPr>
              <a:t>+ 703 €</a:t>
            </a:r>
            <a:endParaRPr lang="en-US" sz="1950" dirty="0"/>
          </a:p>
        </p:txBody>
      </p:sp>
      <p:sp>
        <p:nvSpPr>
          <p:cNvPr id="7" name="Text 4"/>
          <p:cNvSpPr/>
          <p:nvPr/>
        </p:nvSpPr>
        <p:spPr>
          <a:xfrm>
            <a:off x="6446520" y="1865376"/>
            <a:ext cx="2160270" cy="466344"/>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par habitant depuis 2019, soit +107 % — la plus forte hausse de l'EPCI, et la seule à avoir doublé</a:t>
            </a:r>
            <a:endParaRPr lang="en-US" sz="788" dirty="0"/>
          </a:p>
        </p:txBody>
      </p:sp>
      <p:sp>
        <p:nvSpPr>
          <p:cNvPr id="8" name="Text 5"/>
          <p:cNvSpPr/>
          <p:nvPr/>
        </p:nvSpPr>
        <p:spPr>
          <a:xfrm>
            <a:off x="6275070" y="2640330"/>
            <a:ext cx="250317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La moyenne de l'EPCI progresse de 250 €/hab sur la période. Présilly est la seule commune en léger recul (−19 €/hab).</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308610"/>
            <a:ext cx="8298180" cy="480060"/>
          </a:xfrm>
          <a:prstGeom prst="rect">
            <a:avLst/>
          </a:prstGeom>
          <a:noFill/>
          <a:ln/>
        </p:spPr>
        <p:txBody>
          <a:bodyPr wrap="square" rtlCol="0" anchor="ctr"/>
          <a:lstStyle/>
          <a:p>
            <a:r>
              <a:rPr lang="en-US" sz="2800" b="1" dirty="0" err="1">
                <a:solidFill>
                  <a:srgbClr val="761D24"/>
                </a:solidFill>
                <a:latin typeface="Calibri" panose="020F0502020204030204" pitchFamily="34" charset="0"/>
                <a:cs typeface="Calibri" panose="020F0502020204030204" pitchFamily="34" charset="0"/>
              </a:rPr>
              <a:t>Épargne</a:t>
            </a:r>
            <a:r>
              <a:rPr lang="en-US" sz="2800" b="1" dirty="0">
                <a:solidFill>
                  <a:srgbClr val="761D24"/>
                </a:solidFill>
                <a:latin typeface="Calibri" panose="020F0502020204030204" pitchFamily="34" charset="0"/>
                <a:cs typeface="Calibri" panose="020F0502020204030204" pitchFamily="34" charset="0"/>
              </a:rPr>
              <a:t> brute</a:t>
            </a:r>
            <a:r>
              <a:rPr lang="en-US" sz="2000" b="1" dirty="0">
                <a:solidFill>
                  <a:srgbClr val="761D24"/>
                </a:solidFill>
                <a:latin typeface="Calibri" panose="020F0502020204030204" pitchFamily="34" charset="0"/>
                <a:cs typeface="Calibri" panose="020F0502020204030204" pitchFamily="34" charset="0"/>
              </a:rPr>
              <a:t> </a:t>
            </a:r>
          </a:p>
          <a:p>
            <a:r>
              <a:rPr lang="en-US" sz="2000" b="1" dirty="0">
                <a:solidFill>
                  <a:srgbClr val="761D24"/>
                </a:solidFill>
                <a:latin typeface="Calibri" panose="020F0502020204030204" pitchFamily="34" charset="0"/>
                <a:cs typeface="Calibri" panose="020F0502020204030204" pitchFamily="34" charset="0"/>
              </a:rPr>
              <a:t>(2025 </a:t>
            </a:r>
            <a:r>
              <a:rPr lang="en-US" sz="2000" b="1" dirty="0" err="1">
                <a:solidFill>
                  <a:srgbClr val="761D24"/>
                </a:solidFill>
                <a:latin typeface="Calibri" panose="020F0502020204030204" pitchFamily="34" charset="0"/>
                <a:cs typeface="Calibri" panose="020F0502020204030204" pitchFamily="34" charset="0"/>
              </a:rPr>
              <a:t>en</a:t>
            </a:r>
            <a:r>
              <a:rPr lang="en-US" sz="2000" b="1" dirty="0">
                <a:solidFill>
                  <a:srgbClr val="761D24"/>
                </a:solidFill>
                <a:latin typeface="Calibri" panose="020F0502020204030204" pitchFamily="34" charset="0"/>
                <a:cs typeface="Calibri" panose="020F0502020204030204" pitchFamily="34" charset="0"/>
              </a:rPr>
              <a:t> €/</a:t>
            </a:r>
            <a:r>
              <a:rPr lang="en-US" sz="2000" b="1" dirty="0" err="1">
                <a:solidFill>
                  <a:srgbClr val="761D24"/>
                </a:solidFill>
                <a:latin typeface="Calibri" panose="020F0502020204030204" pitchFamily="34" charset="0"/>
                <a:cs typeface="Calibri" panose="020F0502020204030204" pitchFamily="34" charset="0"/>
              </a:rPr>
              <a:t>hab</a:t>
            </a:r>
            <a:r>
              <a:rPr lang="en-US" sz="2000" b="1" dirty="0">
                <a:solidFill>
                  <a:srgbClr val="761D24"/>
                </a:solidFill>
                <a:latin typeface="Calibri" panose="020F0502020204030204" pitchFamily="34" charset="0"/>
                <a:cs typeface="Calibri" panose="020F0502020204030204" pitchFamily="34" charset="0"/>
              </a:rPr>
              <a:t>)</a:t>
            </a:r>
          </a:p>
          <a:p>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131570"/>
          <a:ext cx="582930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446520" y="1268730"/>
            <a:ext cx="2331720" cy="1062990"/>
          </a:xfrm>
          <a:prstGeom prst="roundRect">
            <a:avLst>
              <a:gd name="adj" fmla="val 6452"/>
            </a:avLst>
          </a:prstGeom>
          <a:solidFill>
            <a:srgbClr val="F4E3E7"/>
          </a:solidFill>
          <a:ln/>
        </p:spPr>
        <p:txBody>
          <a:bodyPr/>
          <a:lstStyle/>
          <a:p>
            <a:endParaRPr/>
          </a:p>
        </p:txBody>
      </p:sp>
      <p:sp>
        <p:nvSpPr>
          <p:cNvPr id="6" name="Text 3"/>
          <p:cNvSpPr/>
          <p:nvPr/>
        </p:nvSpPr>
        <p:spPr>
          <a:xfrm>
            <a:off x="6617970" y="1371600"/>
            <a:ext cx="1988820" cy="480060"/>
          </a:xfrm>
          <a:prstGeom prst="rect">
            <a:avLst/>
          </a:prstGeom>
          <a:noFill/>
          <a:ln/>
        </p:spPr>
        <p:txBody>
          <a:bodyPr wrap="square" rtlCol="0" anchor="ctr"/>
          <a:lstStyle/>
          <a:p>
            <a:r>
              <a:rPr lang="en-US" sz="2100" b="1" dirty="0">
                <a:solidFill>
                  <a:srgbClr val="9C2B44"/>
                </a:solidFill>
                <a:latin typeface="Cambria" pitchFamily="34" charset="0"/>
                <a:ea typeface="Cambria" pitchFamily="34" charset="-122"/>
                <a:cs typeface="Cambria" pitchFamily="34" charset="-120"/>
              </a:rPr>
              <a:t>323 €</a:t>
            </a:r>
            <a:endParaRPr lang="en-US" sz="2100" dirty="0"/>
          </a:p>
        </p:txBody>
      </p:sp>
      <p:sp>
        <p:nvSpPr>
          <p:cNvPr id="7" name="Text 4"/>
          <p:cNvSpPr/>
          <p:nvPr/>
        </p:nvSpPr>
        <p:spPr>
          <a:xfrm>
            <a:off x="6617970" y="1865376"/>
            <a:ext cx="1988820" cy="411480"/>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par habitant à Archamps, contre 298 € en moyenne dans l'EPCI — 8ᵉ place sur 17</a:t>
            </a:r>
            <a:endParaRPr lang="en-US" sz="788" dirty="0"/>
          </a:p>
        </p:txBody>
      </p:sp>
      <p:sp>
        <p:nvSpPr>
          <p:cNvPr id="8" name="Text 5"/>
          <p:cNvSpPr/>
          <p:nvPr/>
        </p:nvSpPr>
        <p:spPr>
          <a:xfrm>
            <a:off x="6446520" y="2571750"/>
            <a:ext cx="233172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Neydens conserve l'épargne la plus élevée (500 €/hab). En niveau, Archamps n'est pas en difficulté : c'est sa trajectoire qui inquiète davantage.</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308610"/>
            <a:ext cx="8298180" cy="480060"/>
          </a:xfrm>
          <a:prstGeom prst="rect">
            <a:avLst/>
          </a:prstGeom>
          <a:noFill/>
          <a:ln/>
        </p:spPr>
        <p:txBody>
          <a:bodyPr wrap="square" rtlCol="0" anchor="ctr"/>
          <a:lstStyle/>
          <a:p>
            <a:r>
              <a:rPr lang="en-US" sz="2000" b="1" dirty="0">
                <a:solidFill>
                  <a:srgbClr val="761D24"/>
                </a:solidFill>
                <a:latin typeface="Calibri" panose="020F0502020204030204" pitchFamily="34" charset="0"/>
                <a:cs typeface="Calibri" panose="020F0502020204030204" pitchFamily="34" charset="0"/>
              </a:rPr>
              <a:t>Une épargne brute en net repli </a:t>
            </a:r>
            <a:r>
              <a:rPr lang="en-US" sz="2000" b="1" dirty="0" err="1">
                <a:solidFill>
                  <a:srgbClr val="761D24"/>
                </a:solidFill>
                <a:latin typeface="Calibri" panose="020F0502020204030204" pitchFamily="34" charset="0"/>
                <a:cs typeface="Calibri" panose="020F0502020204030204" pitchFamily="34" charset="0"/>
              </a:rPr>
              <a:t>depuis</a:t>
            </a:r>
            <a:r>
              <a:rPr lang="en-US" sz="2000" b="1" dirty="0">
                <a:solidFill>
                  <a:srgbClr val="761D24"/>
                </a:solidFill>
                <a:latin typeface="Calibri" panose="020F0502020204030204" pitchFamily="34" charset="0"/>
                <a:cs typeface="Calibri" panose="020F0502020204030204" pitchFamily="34" charset="0"/>
              </a:rPr>
              <a:t> 2019</a:t>
            </a:r>
          </a:p>
        </p:txBody>
      </p:sp>
      <p:graphicFrame>
        <p:nvGraphicFramePr>
          <p:cNvPr id="4" name="Chart 0"/>
          <p:cNvGraphicFramePr/>
          <p:nvPr/>
        </p:nvGraphicFramePr>
        <p:xfrm>
          <a:off x="411480" y="1131570"/>
          <a:ext cx="569214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275070" y="1268730"/>
            <a:ext cx="2503170" cy="1062990"/>
          </a:xfrm>
          <a:prstGeom prst="roundRect">
            <a:avLst>
              <a:gd name="adj" fmla="val 6452"/>
            </a:avLst>
          </a:prstGeom>
          <a:solidFill>
            <a:srgbClr val="F4E3E7"/>
          </a:solidFill>
          <a:ln/>
        </p:spPr>
        <p:txBody>
          <a:bodyPr/>
          <a:lstStyle/>
          <a:p>
            <a:endParaRPr/>
          </a:p>
        </p:txBody>
      </p:sp>
      <p:sp>
        <p:nvSpPr>
          <p:cNvPr id="6" name="Text 3"/>
          <p:cNvSpPr/>
          <p:nvPr/>
        </p:nvSpPr>
        <p:spPr>
          <a:xfrm>
            <a:off x="6446520" y="1371600"/>
            <a:ext cx="2160270" cy="480060"/>
          </a:xfrm>
          <a:prstGeom prst="rect">
            <a:avLst/>
          </a:prstGeom>
          <a:noFill/>
          <a:ln/>
        </p:spPr>
        <p:txBody>
          <a:bodyPr wrap="square" rtlCol="0" anchor="ctr"/>
          <a:lstStyle/>
          <a:p>
            <a:r>
              <a:rPr lang="en-US" sz="1950" b="1" dirty="0">
                <a:solidFill>
                  <a:srgbClr val="9C2B44"/>
                </a:solidFill>
                <a:latin typeface="Cambria" pitchFamily="34" charset="0"/>
                <a:ea typeface="Cambria" pitchFamily="34" charset="-122"/>
                <a:cs typeface="Cambria" pitchFamily="34" charset="-120"/>
              </a:rPr>
              <a:t>− 251 €</a:t>
            </a:r>
            <a:endParaRPr lang="en-US" sz="1950" dirty="0"/>
          </a:p>
        </p:txBody>
      </p:sp>
      <p:sp>
        <p:nvSpPr>
          <p:cNvPr id="7" name="Text 4"/>
          <p:cNvSpPr/>
          <p:nvPr/>
        </p:nvSpPr>
        <p:spPr>
          <a:xfrm>
            <a:off x="6446520" y="1865376"/>
            <a:ext cx="2160270" cy="466344"/>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d'épargne en moins par habitant depuis 2019, soit −43,8 % — la 2ᵉ plus forte baisse de l'EPCI</a:t>
            </a:r>
            <a:endParaRPr lang="en-US" sz="788" dirty="0"/>
          </a:p>
        </p:txBody>
      </p:sp>
      <p:sp>
        <p:nvSpPr>
          <p:cNvPr id="8" name="Text 5"/>
          <p:cNvSpPr/>
          <p:nvPr/>
        </p:nvSpPr>
        <p:spPr>
          <a:xfrm>
            <a:off x="6275070" y="2640330"/>
            <a:ext cx="250317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Seule Chevrier recule davantage (−298 €/hab). La moyenne de l'EPCI baisse de 86 €/hab ; Valleiry est la seule commune où l'épargne progresse nettement (+68 €/hab).</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01811" y="361315"/>
            <a:ext cx="8298180" cy="480060"/>
          </a:xfrm>
          <a:prstGeom prst="rect">
            <a:avLst/>
          </a:prstGeom>
          <a:noFill/>
          <a:ln/>
        </p:spPr>
        <p:txBody>
          <a:bodyPr wrap="square" rtlCol="0" anchor="ctr"/>
          <a:lstStyle/>
          <a:p>
            <a:r>
              <a:rPr lang="en-US" sz="2800" b="1" dirty="0">
                <a:solidFill>
                  <a:srgbClr val="761D24"/>
                </a:solidFill>
                <a:latin typeface="Calibri" panose="020F0502020204030204" pitchFamily="34" charset="0"/>
                <a:cs typeface="Calibri" panose="020F0502020204030204" pitchFamily="34" charset="0"/>
              </a:rPr>
              <a:t>Frais de personnel</a:t>
            </a:r>
            <a:endParaRPr lang="en-US" sz="2000" b="1" dirty="0">
              <a:solidFill>
                <a:srgbClr val="761D24"/>
              </a:solidFill>
              <a:latin typeface="Calibri" panose="020F0502020204030204" pitchFamily="34" charset="0"/>
              <a:cs typeface="Calibri" panose="020F0502020204030204" pitchFamily="34" charset="0"/>
            </a:endParaRPr>
          </a:p>
          <a:p>
            <a:r>
              <a:rPr lang="en-US" sz="2000" b="1" dirty="0">
                <a:solidFill>
                  <a:srgbClr val="761D24"/>
                </a:solidFill>
                <a:latin typeface="Calibri" panose="020F0502020204030204" pitchFamily="34" charset="0"/>
                <a:cs typeface="Calibri" panose="020F0502020204030204" pitchFamily="34" charset="0"/>
              </a:rPr>
              <a:t>(2025 </a:t>
            </a:r>
            <a:r>
              <a:rPr lang="en-US" sz="2000" b="1" dirty="0" err="1">
                <a:solidFill>
                  <a:srgbClr val="761D24"/>
                </a:solidFill>
                <a:latin typeface="Calibri" panose="020F0502020204030204" pitchFamily="34" charset="0"/>
                <a:cs typeface="Calibri" panose="020F0502020204030204" pitchFamily="34" charset="0"/>
              </a:rPr>
              <a:t>en</a:t>
            </a:r>
            <a:r>
              <a:rPr lang="en-US" sz="2000" b="1" dirty="0">
                <a:solidFill>
                  <a:srgbClr val="761D24"/>
                </a:solidFill>
                <a:latin typeface="Calibri" panose="020F0502020204030204" pitchFamily="34" charset="0"/>
                <a:cs typeface="Calibri" panose="020F0502020204030204" pitchFamily="34" charset="0"/>
              </a:rPr>
              <a:t> €/</a:t>
            </a:r>
            <a:r>
              <a:rPr lang="en-US" sz="2000" b="1" dirty="0" err="1">
                <a:solidFill>
                  <a:srgbClr val="761D24"/>
                </a:solidFill>
                <a:latin typeface="Calibri" panose="020F0502020204030204" pitchFamily="34" charset="0"/>
                <a:cs typeface="Calibri" panose="020F0502020204030204" pitchFamily="34" charset="0"/>
              </a:rPr>
              <a:t>hab</a:t>
            </a:r>
            <a:r>
              <a:rPr lang="en-US" sz="2000" b="1" dirty="0">
                <a:solidFill>
                  <a:srgbClr val="761D24"/>
                </a:solidFill>
                <a:latin typeface="Calibri" panose="020F0502020204030204" pitchFamily="34" charset="0"/>
                <a:cs typeface="Calibri" panose="020F0502020204030204" pitchFamily="34" charset="0"/>
              </a:rPr>
              <a:t>)</a:t>
            </a:r>
          </a:p>
          <a:p>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131570"/>
          <a:ext cx="582930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446520" y="1268730"/>
            <a:ext cx="2331720" cy="1062990"/>
          </a:xfrm>
          <a:prstGeom prst="roundRect">
            <a:avLst>
              <a:gd name="adj" fmla="val 6452"/>
            </a:avLst>
          </a:prstGeom>
          <a:solidFill>
            <a:srgbClr val="F4E3E7"/>
          </a:solidFill>
          <a:ln/>
        </p:spPr>
        <p:txBody>
          <a:bodyPr/>
          <a:lstStyle/>
          <a:p>
            <a:endParaRPr/>
          </a:p>
        </p:txBody>
      </p:sp>
      <p:sp>
        <p:nvSpPr>
          <p:cNvPr id="6" name="Text 3"/>
          <p:cNvSpPr/>
          <p:nvPr/>
        </p:nvSpPr>
        <p:spPr>
          <a:xfrm>
            <a:off x="6617970" y="1371600"/>
            <a:ext cx="1988820" cy="480060"/>
          </a:xfrm>
          <a:prstGeom prst="rect">
            <a:avLst/>
          </a:prstGeom>
          <a:noFill/>
          <a:ln/>
        </p:spPr>
        <p:txBody>
          <a:bodyPr wrap="square" rtlCol="0" anchor="ctr"/>
          <a:lstStyle/>
          <a:p>
            <a:r>
              <a:rPr lang="en-US" sz="2100" b="1" dirty="0">
                <a:solidFill>
                  <a:srgbClr val="9C2B44"/>
                </a:solidFill>
                <a:latin typeface="Cambria" pitchFamily="34" charset="0"/>
                <a:ea typeface="Cambria" pitchFamily="34" charset="-122"/>
                <a:cs typeface="Cambria" pitchFamily="34" charset="-120"/>
              </a:rPr>
              <a:t>582 €</a:t>
            </a:r>
            <a:endParaRPr lang="en-US" sz="2100" dirty="0"/>
          </a:p>
        </p:txBody>
      </p:sp>
      <p:sp>
        <p:nvSpPr>
          <p:cNvPr id="7" name="Text 4"/>
          <p:cNvSpPr/>
          <p:nvPr/>
        </p:nvSpPr>
        <p:spPr>
          <a:xfrm>
            <a:off x="6617970" y="1865376"/>
            <a:ext cx="1988820" cy="411480"/>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par habitant à Archamps, contre 433 € en moyenne dans l'EPCI</a:t>
            </a:r>
            <a:endParaRPr lang="en-US" sz="788" dirty="0"/>
          </a:p>
        </p:txBody>
      </p:sp>
      <p:sp>
        <p:nvSpPr>
          <p:cNvPr id="8" name="Text 5"/>
          <p:cNvSpPr/>
          <p:nvPr/>
        </p:nvSpPr>
        <p:spPr>
          <a:xfrm>
            <a:off x="6446520" y="2571750"/>
            <a:ext cx="233172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Seules Saint-Julien-en-Genevois (672 €/hab) et Viry (671 €/hab) — deux communes bien plus peuplées — dépensent davantage en personnel par habitant.</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308610"/>
            <a:ext cx="8298180" cy="480060"/>
          </a:xfrm>
          <a:prstGeom prst="rect">
            <a:avLst/>
          </a:prstGeom>
          <a:noFill/>
          <a:ln/>
        </p:spPr>
        <p:txBody>
          <a:bodyPr wrap="square" rtlCol="0" anchor="ctr"/>
          <a:lstStyle/>
          <a:p>
            <a:r>
              <a:rPr lang="en-US" sz="2000" b="1" dirty="0">
                <a:solidFill>
                  <a:srgbClr val="761D24"/>
                </a:solidFill>
                <a:latin typeface="Calibri" panose="020F0502020204030204" pitchFamily="34" charset="0"/>
                <a:cs typeface="Calibri" panose="020F0502020204030204" pitchFamily="34" charset="0"/>
              </a:rPr>
              <a:t>Des frais de personnel qui ont </a:t>
            </a:r>
            <a:r>
              <a:rPr lang="en-US" sz="2000" b="1" dirty="0" err="1">
                <a:solidFill>
                  <a:srgbClr val="761D24"/>
                </a:solidFill>
                <a:latin typeface="Calibri" panose="020F0502020204030204" pitchFamily="34" charset="0"/>
                <a:cs typeface="Calibri" panose="020F0502020204030204" pitchFamily="34" charset="0"/>
              </a:rPr>
              <a:t>presque</a:t>
            </a:r>
            <a:r>
              <a:rPr lang="en-US" sz="2000" b="1" dirty="0">
                <a:solidFill>
                  <a:srgbClr val="761D24"/>
                </a:solidFill>
                <a:latin typeface="Calibri" panose="020F0502020204030204" pitchFamily="34" charset="0"/>
                <a:cs typeface="Calibri" panose="020F0502020204030204" pitchFamily="34" charset="0"/>
              </a:rPr>
              <a:t> double</a:t>
            </a:r>
          </a:p>
          <a:p>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131570"/>
          <a:ext cx="569214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275070" y="1268730"/>
            <a:ext cx="2503170" cy="1062990"/>
          </a:xfrm>
          <a:prstGeom prst="roundRect">
            <a:avLst>
              <a:gd name="adj" fmla="val 6452"/>
            </a:avLst>
          </a:prstGeom>
          <a:solidFill>
            <a:srgbClr val="F4E3E7"/>
          </a:solidFill>
          <a:ln/>
        </p:spPr>
        <p:txBody>
          <a:bodyPr/>
          <a:lstStyle/>
          <a:p>
            <a:endParaRPr/>
          </a:p>
        </p:txBody>
      </p:sp>
      <p:sp>
        <p:nvSpPr>
          <p:cNvPr id="6" name="Text 3"/>
          <p:cNvSpPr/>
          <p:nvPr/>
        </p:nvSpPr>
        <p:spPr>
          <a:xfrm>
            <a:off x="6446520" y="1371600"/>
            <a:ext cx="2160270" cy="480060"/>
          </a:xfrm>
          <a:prstGeom prst="rect">
            <a:avLst/>
          </a:prstGeom>
          <a:noFill/>
          <a:ln/>
        </p:spPr>
        <p:txBody>
          <a:bodyPr wrap="square" rtlCol="0" anchor="ctr"/>
          <a:lstStyle/>
          <a:p>
            <a:r>
              <a:rPr lang="en-US" sz="1950" b="1" dirty="0">
                <a:solidFill>
                  <a:srgbClr val="9C2B44"/>
                </a:solidFill>
                <a:latin typeface="Cambria" pitchFamily="34" charset="0"/>
                <a:ea typeface="Cambria" pitchFamily="34" charset="-122"/>
                <a:cs typeface="Cambria" pitchFamily="34" charset="-120"/>
              </a:rPr>
              <a:t>+ 287 €</a:t>
            </a:r>
            <a:endParaRPr lang="en-US" sz="1950" dirty="0"/>
          </a:p>
        </p:txBody>
      </p:sp>
      <p:sp>
        <p:nvSpPr>
          <p:cNvPr id="7" name="Text 4"/>
          <p:cNvSpPr/>
          <p:nvPr/>
        </p:nvSpPr>
        <p:spPr>
          <a:xfrm>
            <a:off x="6446520" y="1865376"/>
            <a:ext cx="2160270" cy="466344"/>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par habitant depuis 2019, soit +97 % — une progression proche du doublement</a:t>
            </a:r>
            <a:endParaRPr lang="en-US" sz="788" dirty="0"/>
          </a:p>
        </p:txBody>
      </p:sp>
      <p:sp>
        <p:nvSpPr>
          <p:cNvPr id="8" name="Text 5"/>
          <p:cNvSpPr/>
          <p:nvPr/>
        </p:nvSpPr>
        <p:spPr>
          <a:xfrm>
            <a:off x="6275070" y="2640330"/>
            <a:ext cx="250317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La moyenne de l'EPCI progresse de 134 €/hab. Vulbens enregistre la plus forte hausse (+289 €/hab) ; Neydens la plus faible (+23 €/hab).</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91670" y="310493"/>
            <a:ext cx="8298180" cy="480060"/>
          </a:xfrm>
          <a:prstGeom prst="rect">
            <a:avLst/>
          </a:prstGeom>
          <a:noFill/>
          <a:ln/>
        </p:spPr>
        <p:txBody>
          <a:bodyPr wrap="square" rtlCol="0" anchor="ctr"/>
          <a:lstStyle/>
          <a:p>
            <a:r>
              <a:rPr lang="en-US" sz="2800" b="1" dirty="0">
                <a:solidFill>
                  <a:srgbClr val="761D24"/>
                </a:solidFill>
                <a:latin typeface="Calibri" panose="020F0502020204030204" pitchFamily="34" charset="0"/>
                <a:cs typeface="Calibri" panose="020F0502020204030204" pitchFamily="34" charset="0"/>
              </a:rPr>
              <a:t>La </a:t>
            </a:r>
            <a:r>
              <a:rPr lang="en-US" sz="2800" b="1" dirty="0" err="1">
                <a:solidFill>
                  <a:srgbClr val="761D24"/>
                </a:solidFill>
                <a:latin typeface="Calibri" panose="020F0502020204030204" pitchFamily="34" charset="0"/>
                <a:cs typeface="Calibri" panose="020F0502020204030204" pitchFamily="34" charset="0"/>
              </a:rPr>
              <a:t>dette</a:t>
            </a:r>
            <a:endParaRPr lang="en-US" sz="2000" b="1" dirty="0">
              <a:solidFill>
                <a:srgbClr val="761D24"/>
              </a:solidFill>
              <a:latin typeface="Calibri" panose="020F0502020204030204" pitchFamily="34" charset="0"/>
              <a:cs typeface="Calibri" panose="020F0502020204030204" pitchFamily="34" charset="0"/>
            </a:endParaRPr>
          </a:p>
          <a:p>
            <a:r>
              <a:rPr lang="en-US" sz="2000" b="1" dirty="0">
                <a:solidFill>
                  <a:srgbClr val="761D24"/>
                </a:solidFill>
                <a:latin typeface="Calibri" panose="020F0502020204030204" pitchFamily="34" charset="0"/>
                <a:cs typeface="Calibri" panose="020F0502020204030204" pitchFamily="34" charset="0"/>
              </a:rPr>
              <a:t>(2025 </a:t>
            </a:r>
            <a:r>
              <a:rPr lang="en-US" sz="2000" b="1" dirty="0" err="1">
                <a:solidFill>
                  <a:srgbClr val="761D24"/>
                </a:solidFill>
                <a:latin typeface="Calibri" panose="020F0502020204030204" pitchFamily="34" charset="0"/>
                <a:cs typeface="Calibri" panose="020F0502020204030204" pitchFamily="34" charset="0"/>
              </a:rPr>
              <a:t>en</a:t>
            </a:r>
            <a:r>
              <a:rPr lang="en-US" sz="2000" b="1" dirty="0">
                <a:solidFill>
                  <a:srgbClr val="761D24"/>
                </a:solidFill>
                <a:latin typeface="Calibri" panose="020F0502020204030204" pitchFamily="34" charset="0"/>
                <a:cs typeface="Calibri" panose="020F0502020204030204" pitchFamily="34" charset="0"/>
              </a:rPr>
              <a:t> €/</a:t>
            </a:r>
            <a:r>
              <a:rPr lang="en-US" sz="2000" b="1" dirty="0" err="1">
                <a:solidFill>
                  <a:srgbClr val="761D24"/>
                </a:solidFill>
                <a:latin typeface="Calibri" panose="020F0502020204030204" pitchFamily="34" charset="0"/>
                <a:cs typeface="Calibri" panose="020F0502020204030204" pitchFamily="34" charset="0"/>
              </a:rPr>
              <a:t>hab</a:t>
            </a:r>
            <a:r>
              <a:rPr lang="en-US" sz="2000" b="1" dirty="0">
                <a:solidFill>
                  <a:srgbClr val="761D24"/>
                </a:solidFill>
                <a:latin typeface="Calibri" panose="020F0502020204030204" pitchFamily="34" charset="0"/>
                <a:cs typeface="Calibri" panose="020F0502020204030204" pitchFamily="34" charset="0"/>
              </a:rPr>
              <a:t>)</a:t>
            </a:r>
          </a:p>
          <a:p>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131570"/>
          <a:ext cx="582930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446520" y="1268730"/>
            <a:ext cx="2331720" cy="1062990"/>
          </a:xfrm>
          <a:prstGeom prst="roundRect">
            <a:avLst>
              <a:gd name="adj" fmla="val 6452"/>
            </a:avLst>
          </a:prstGeom>
          <a:solidFill>
            <a:srgbClr val="F4E3E7"/>
          </a:solidFill>
          <a:ln/>
        </p:spPr>
        <p:txBody>
          <a:bodyPr/>
          <a:lstStyle/>
          <a:p>
            <a:endParaRPr/>
          </a:p>
        </p:txBody>
      </p:sp>
      <p:sp>
        <p:nvSpPr>
          <p:cNvPr id="6" name="Text 3"/>
          <p:cNvSpPr/>
          <p:nvPr/>
        </p:nvSpPr>
        <p:spPr>
          <a:xfrm>
            <a:off x="6617970" y="1371600"/>
            <a:ext cx="1988820" cy="480060"/>
          </a:xfrm>
          <a:prstGeom prst="rect">
            <a:avLst/>
          </a:prstGeom>
          <a:noFill/>
          <a:ln/>
        </p:spPr>
        <p:txBody>
          <a:bodyPr wrap="square" rtlCol="0" anchor="ctr"/>
          <a:lstStyle/>
          <a:p>
            <a:r>
              <a:rPr lang="en-US" sz="2100" b="1" dirty="0">
                <a:solidFill>
                  <a:srgbClr val="9C2B44"/>
                </a:solidFill>
                <a:latin typeface="Cambria" pitchFamily="34" charset="0"/>
                <a:ea typeface="Cambria" pitchFamily="34" charset="-122"/>
                <a:cs typeface="Cambria" pitchFamily="34" charset="-120"/>
              </a:rPr>
              <a:t>3 006 €</a:t>
            </a:r>
            <a:endParaRPr lang="en-US" sz="2100" dirty="0"/>
          </a:p>
        </p:txBody>
      </p:sp>
      <p:sp>
        <p:nvSpPr>
          <p:cNvPr id="7" name="Text 4"/>
          <p:cNvSpPr/>
          <p:nvPr/>
        </p:nvSpPr>
        <p:spPr>
          <a:xfrm>
            <a:off x="6617970" y="1865376"/>
            <a:ext cx="1988820" cy="411480"/>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par habitant à Archamps, contre 1 336 € en moyenne dans l'EPCI</a:t>
            </a:r>
            <a:endParaRPr lang="en-US" sz="788" dirty="0"/>
          </a:p>
        </p:txBody>
      </p:sp>
      <p:sp>
        <p:nvSpPr>
          <p:cNvPr id="8" name="Text 5"/>
          <p:cNvSpPr/>
          <p:nvPr/>
        </p:nvSpPr>
        <p:spPr>
          <a:xfrm>
            <a:off x="6446520" y="2571750"/>
            <a:ext cx="233172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Chevrier suit avec 2 624 €/hab, seule autre commune au-dessus de 2 600 €/hab. Les 15 autres communes restent toutes sous 1 650 €/hab.</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91644" y="308610"/>
            <a:ext cx="8298180" cy="480060"/>
          </a:xfrm>
          <a:prstGeom prst="rect">
            <a:avLst/>
          </a:prstGeom>
          <a:noFill/>
          <a:ln/>
        </p:spPr>
        <p:txBody>
          <a:bodyPr wrap="square" rtlCol="0" anchor="ctr"/>
          <a:lstStyle/>
          <a:p>
            <a:r>
              <a:rPr lang="en-US" sz="2000" b="1" dirty="0">
                <a:solidFill>
                  <a:srgbClr val="761D24"/>
                </a:solidFill>
                <a:latin typeface="Calibri" panose="020F0502020204030204" pitchFamily="34" charset="0"/>
                <a:cs typeface="Calibri" panose="020F0502020204030204" pitchFamily="34" charset="0"/>
              </a:rPr>
              <a:t>La plus forte hausse de dette de </a:t>
            </a:r>
            <a:r>
              <a:rPr lang="en-US" sz="2000" b="1" dirty="0" err="1">
                <a:solidFill>
                  <a:srgbClr val="761D24"/>
                </a:solidFill>
                <a:latin typeface="Calibri" panose="020F0502020204030204" pitchFamily="34" charset="0"/>
                <a:cs typeface="Calibri" panose="020F0502020204030204" pitchFamily="34" charset="0"/>
              </a:rPr>
              <a:t>toute</a:t>
            </a:r>
            <a:r>
              <a:rPr lang="en-US" sz="2000" b="1" dirty="0">
                <a:solidFill>
                  <a:srgbClr val="761D24"/>
                </a:solidFill>
                <a:latin typeface="Calibri" panose="020F0502020204030204" pitchFamily="34" charset="0"/>
                <a:cs typeface="Calibri" panose="020F0502020204030204" pitchFamily="34" charset="0"/>
              </a:rPr>
              <a:t> </a:t>
            </a:r>
            <a:r>
              <a:rPr lang="en-US" sz="2000" b="1" dirty="0" err="1">
                <a:solidFill>
                  <a:srgbClr val="761D24"/>
                </a:solidFill>
                <a:latin typeface="Calibri" panose="020F0502020204030204" pitchFamily="34" charset="0"/>
                <a:cs typeface="Calibri" panose="020F0502020204030204" pitchFamily="34" charset="0"/>
              </a:rPr>
              <a:t>l'EPCI</a:t>
            </a:r>
            <a:endParaRPr lang="en-US" sz="2000" b="1" dirty="0">
              <a:solidFill>
                <a:srgbClr val="761D24"/>
              </a:solidFill>
              <a:latin typeface="Calibri" panose="020F0502020204030204" pitchFamily="34" charset="0"/>
              <a:cs typeface="Calibri" panose="020F0502020204030204" pitchFamily="34" charset="0"/>
            </a:endParaRPr>
          </a:p>
          <a:p>
            <a:endParaRPr lang="en-US" sz="2000" b="1" dirty="0">
              <a:solidFill>
                <a:srgbClr val="761D24"/>
              </a:solidFill>
              <a:latin typeface="Calibri" panose="020F0502020204030204" pitchFamily="34" charset="0"/>
              <a:cs typeface="Calibri" panose="020F0502020204030204" pitchFamily="34" charset="0"/>
            </a:endParaRPr>
          </a:p>
        </p:txBody>
      </p:sp>
      <p:graphicFrame>
        <p:nvGraphicFramePr>
          <p:cNvPr id="4" name="Chart 0"/>
          <p:cNvGraphicFramePr/>
          <p:nvPr/>
        </p:nvGraphicFramePr>
        <p:xfrm>
          <a:off x="411480" y="1131570"/>
          <a:ext cx="569214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275070" y="1268730"/>
            <a:ext cx="2503170" cy="1062990"/>
          </a:xfrm>
          <a:prstGeom prst="roundRect">
            <a:avLst>
              <a:gd name="adj" fmla="val 6452"/>
            </a:avLst>
          </a:prstGeom>
          <a:solidFill>
            <a:srgbClr val="F4E3E7"/>
          </a:solidFill>
          <a:ln/>
        </p:spPr>
        <p:txBody>
          <a:bodyPr/>
          <a:lstStyle/>
          <a:p>
            <a:endParaRPr/>
          </a:p>
        </p:txBody>
      </p:sp>
      <p:sp>
        <p:nvSpPr>
          <p:cNvPr id="6" name="Text 3"/>
          <p:cNvSpPr/>
          <p:nvPr/>
        </p:nvSpPr>
        <p:spPr>
          <a:xfrm>
            <a:off x="6446520" y="1371600"/>
            <a:ext cx="2160270" cy="480060"/>
          </a:xfrm>
          <a:prstGeom prst="rect">
            <a:avLst/>
          </a:prstGeom>
          <a:noFill/>
          <a:ln/>
        </p:spPr>
        <p:txBody>
          <a:bodyPr wrap="square" rtlCol="0" anchor="ctr"/>
          <a:lstStyle/>
          <a:p>
            <a:r>
              <a:rPr lang="en-US" sz="1950" b="1" dirty="0">
                <a:solidFill>
                  <a:srgbClr val="9C2B44"/>
                </a:solidFill>
                <a:latin typeface="Cambria" pitchFamily="34" charset="0"/>
                <a:ea typeface="Cambria" pitchFamily="34" charset="-122"/>
                <a:cs typeface="Cambria" pitchFamily="34" charset="-120"/>
              </a:rPr>
              <a:t>+ 1 856 €</a:t>
            </a:r>
            <a:endParaRPr lang="en-US" sz="1950" dirty="0"/>
          </a:p>
        </p:txBody>
      </p:sp>
      <p:sp>
        <p:nvSpPr>
          <p:cNvPr id="7" name="Text 4"/>
          <p:cNvSpPr/>
          <p:nvPr/>
        </p:nvSpPr>
        <p:spPr>
          <a:xfrm>
            <a:off x="6446520" y="1865376"/>
            <a:ext cx="2160270" cy="466344"/>
          </a:xfrm>
          <a:prstGeom prst="rect">
            <a:avLst/>
          </a:prstGeom>
          <a:noFill/>
          <a:ln/>
        </p:spPr>
        <p:txBody>
          <a:bodyPr wrap="square" rtlCol="0" anchor="ctr"/>
          <a:lstStyle/>
          <a:p>
            <a:pPr>
              <a:lnSpc>
                <a:spcPct val="115000"/>
              </a:lnSpc>
            </a:pPr>
            <a:r>
              <a:rPr lang="en-US" sz="788" dirty="0">
                <a:solidFill>
                  <a:srgbClr val="9C2B44"/>
                </a:solidFill>
                <a:latin typeface="Calibri" pitchFamily="34" charset="0"/>
                <a:ea typeface="Calibri" pitchFamily="34" charset="-122"/>
                <a:cs typeface="Calibri" pitchFamily="34" charset="-120"/>
              </a:rPr>
              <a:t>de dette par habitant en plus depuis 2019, soit +161 %, alors que la moyenne de l'EPCI recule de 164 €/hab</a:t>
            </a:r>
            <a:endParaRPr lang="en-US" sz="788" dirty="0"/>
          </a:p>
        </p:txBody>
      </p:sp>
      <p:sp>
        <p:nvSpPr>
          <p:cNvPr id="8" name="Text 5"/>
          <p:cNvSpPr/>
          <p:nvPr/>
        </p:nvSpPr>
        <p:spPr>
          <a:xfrm>
            <a:off x="6275070" y="2640330"/>
            <a:ext cx="2503170" cy="1783080"/>
          </a:xfrm>
          <a:prstGeom prst="rect">
            <a:avLst/>
          </a:prstGeom>
          <a:noFill/>
          <a:ln/>
        </p:spPr>
        <p:txBody>
          <a:bodyPr wrap="square" rtlCol="0" anchor="ctr"/>
          <a:lstStyle/>
          <a:p>
            <a:pPr>
              <a:lnSpc>
                <a:spcPct val="130000"/>
              </a:lnSpc>
            </a:pPr>
            <a:r>
              <a:rPr lang="en-US" sz="863" dirty="0">
                <a:solidFill>
                  <a:srgbClr val="6B6464"/>
                </a:solidFill>
                <a:latin typeface="Calibri" pitchFamily="34" charset="0"/>
                <a:ea typeface="Calibri" pitchFamily="34" charset="-122"/>
                <a:cs typeface="Calibri" pitchFamily="34" charset="-120"/>
              </a:rPr>
              <a:t>Neydens réduit le plus sa dette (−974 €/hab). Archamps est la seule commune de l'EPCI dont l'encours de dette a plus que doublé sur la période.</a:t>
            </a:r>
            <a:endParaRPr lang="en-US" sz="863" dirty="0"/>
          </a:p>
        </p:txBody>
      </p:sp>
      <p:sp>
        <p:nvSpPr>
          <p:cNvPr id="10" name="Text 7"/>
          <p:cNvSpPr/>
          <p:nvPr/>
        </p:nvSpPr>
        <p:spPr>
          <a:xfrm>
            <a:off x="7749540" y="4903470"/>
            <a:ext cx="1028700" cy="205740"/>
          </a:xfrm>
          <a:prstGeom prst="rect">
            <a:avLst/>
          </a:prstGeom>
          <a:noFill/>
          <a:ln/>
        </p:spPr>
        <p:txBody>
          <a:bodyPr wrap="square" rtlCol="0" anchor="ctr"/>
          <a:lstStyle/>
          <a:p>
            <a:pPr algn="r"/>
            <a:r>
              <a:rPr lang="en-US" sz="675" dirty="0">
                <a:solidFill>
                  <a:srgbClr val="6B6464"/>
                </a:solidFill>
                <a:latin typeface="Calibri" pitchFamily="34" charset="0"/>
                <a:ea typeface="Calibri" pitchFamily="34" charset="-122"/>
                <a:cs typeface="Calibri" pitchFamily="34" charset="-120"/>
              </a:rPr>
              <a:t>Archamps</a:t>
            </a:r>
            <a:endParaRPr lang="en-US" sz="67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CDAF7B-8EA3-439F-8D25-044116CC97A3}"/>
              </a:ext>
            </a:extLst>
          </p:cNvPr>
          <p:cNvSpPr/>
          <p:nvPr/>
        </p:nvSpPr>
        <p:spPr>
          <a:xfrm>
            <a:off x="683568" y="1275606"/>
            <a:ext cx="3096344" cy="8351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BF944610-45B8-449A-9529-241BA251F1C4}"/>
              </a:ext>
            </a:extLst>
          </p:cNvPr>
          <p:cNvSpPr>
            <a:spLocks noGrp="1"/>
          </p:cNvSpPr>
          <p:nvPr>
            <p:ph type="body" sz="quarter" idx="13"/>
          </p:nvPr>
        </p:nvSpPr>
        <p:spPr>
          <a:xfrm>
            <a:off x="-20290" y="2490068"/>
            <a:ext cx="4427983" cy="576262"/>
          </a:xfrm>
        </p:spPr>
        <p:txBody>
          <a:bodyPr/>
          <a:lstStyle/>
          <a:p>
            <a:pPr algn="ctr"/>
            <a:r>
              <a:rPr lang="fr-FR" sz="1800" dirty="0"/>
              <a:t>Audit financier</a:t>
            </a:r>
          </a:p>
        </p:txBody>
      </p:sp>
      <p:sp>
        <p:nvSpPr>
          <p:cNvPr id="4" name="Espace réservé du texte 3">
            <a:extLst>
              <a:ext uri="{FF2B5EF4-FFF2-40B4-BE49-F238E27FC236}">
                <a16:creationId xmlns:a16="http://schemas.microsoft.com/office/drawing/2014/main" id="{1C683F02-344F-4D0E-8244-9B1A2DC75E82}"/>
              </a:ext>
            </a:extLst>
          </p:cNvPr>
          <p:cNvSpPr>
            <a:spLocks noGrp="1"/>
          </p:cNvSpPr>
          <p:nvPr>
            <p:ph type="body" sz="quarter" idx="15"/>
          </p:nvPr>
        </p:nvSpPr>
        <p:spPr>
          <a:xfrm>
            <a:off x="683568" y="4021921"/>
            <a:ext cx="3457575" cy="576262"/>
          </a:xfrm>
        </p:spPr>
        <p:txBody>
          <a:bodyPr/>
          <a:lstStyle/>
          <a:p>
            <a:r>
              <a:rPr lang="fr-FR" sz="1600" dirty="0"/>
              <a:t>Version </a:t>
            </a:r>
            <a:r>
              <a:rPr lang="fr-FR" sz="1600"/>
              <a:t>du 06-08-2026</a:t>
            </a:r>
            <a:endParaRPr lang="fr-FR" sz="1600" dirty="0"/>
          </a:p>
        </p:txBody>
      </p:sp>
      <p:pic>
        <p:nvPicPr>
          <p:cNvPr id="3" name="Image 2">
            <a:extLst>
              <a:ext uri="{FF2B5EF4-FFF2-40B4-BE49-F238E27FC236}">
                <a16:creationId xmlns:a16="http://schemas.microsoft.com/office/drawing/2014/main" id="{8D95167D-D4DD-4058-A486-EF58DAAB6E72}"/>
              </a:ext>
            </a:extLst>
          </p:cNvPr>
          <p:cNvPicPr>
            <a:picLocks noChangeAspect="1"/>
          </p:cNvPicPr>
          <p:nvPr/>
        </p:nvPicPr>
        <p:blipFill>
          <a:blip r:embed="rId2"/>
          <a:stretch>
            <a:fillRect/>
          </a:stretch>
        </p:blipFill>
        <p:spPr>
          <a:xfrm>
            <a:off x="704162" y="1283239"/>
            <a:ext cx="3019657" cy="840432"/>
          </a:xfrm>
          <a:prstGeom prst="rect">
            <a:avLst/>
          </a:prstGeom>
        </p:spPr>
      </p:pic>
    </p:spTree>
    <p:extLst>
      <p:ext uri="{BB962C8B-B14F-4D97-AF65-F5344CB8AC3E}">
        <p14:creationId xmlns:p14="http://schemas.microsoft.com/office/powerpoint/2010/main" val="1620712128"/>
      </p:ext>
    </p:extLst>
  </p:cSld>
  <p:clrMapOvr>
    <a:masterClrMapping/>
  </p:clrMapOvr>
  <p:transition spd="slow" advClick="0" advTm="3000">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468560" y="436223"/>
            <a:ext cx="4824536" cy="281496"/>
          </a:xfrm>
          <a:prstGeom prst="rect">
            <a:avLst/>
          </a:prstGeom>
        </p:spPr>
        <p:txBody>
          <a:bodyPr vert="horz" lIns="68580" tIns="34290" rIns="68580" bIns="34290" rtlCol="0" anchor="ctr">
            <a:noAutofit/>
          </a:bodyPr>
          <a:lstStyle>
            <a:defPPr>
              <a:defRPr lang="fr-FR"/>
            </a:defPPr>
            <a:lvl1pPr algn="ctr">
              <a:spcBef>
                <a:spcPct val="0"/>
              </a:spcBef>
              <a:defRPr sz="2400" b="1">
                <a:solidFill>
                  <a:srgbClr val="A32231"/>
                </a:solidFill>
                <a:latin typeface="+mj-lt"/>
                <a:ea typeface="+mj-ea"/>
                <a:cs typeface="+mj-cs"/>
              </a:defRPr>
            </a:lvl1pPr>
          </a:lstStyle>
          <a:p>
            <a:r>
              <a:rPr lang="fr-FR" sz="2800" dirty="0"/>
              <a:t>OBJET DE LA REUNION</a:t>
            </a:r>
          </a:p>
        </p:txBody>
      </p:sp>
      <p:sp>
        <p:nvSpPr>
          <p:cNvPr id="4" name="Espace réservé du numéro de diapositive 3"/>
          <p:cNvSpPr>
            <a:spLocks noGrp="1"/>
          </p:cNvSpPr>
          <p:nvPr>
            <p:ph type="sldNum" sz="quarter" idx="4"/>
          </p:nvPr>
        </p:nvSpPr>
        <p:spPr/>
        <p:txBody>
          <a:bodyPr/>
          <a:lstStyle/>
          <a:p>
            <a:fld id="{84C002C4-AF38-4167-B6A2-21C15645E4E0}" type="slidenum">
              <a:rPr lang="fr-FR" smtClean="0"/>
              <a:t>45</a:t>
            </a:fld>
            <a:endParaRPr lang="fr-FR" dirty="0"/>
          </a:p>
        </p:txBody>
      </p:sp>
      <p:sp>
        <p:nvSpPr>
          <p:cNvPr id="5" name="ZoneTexte 4"/>
          <p:cNvSpPr txBox="1"/>
          <p:nvPr/>
        </p:nvSpPr>
        <p:spPr>
          <a:xfrm>
            <a:off x="187573" y="1635646"/>
            <a:ext cx="7631435" cy="1323439"/>
          </a:xfrm>
          <a:prstGeom prst="rect">
            <a:avLst/>
          </a:prstGeom>
          <a:noFill/>
        </p:spPr>
        <p:txBody>
          <a:bodyPr wrap="square" rtlCol="0">
            <a:spAutoFit/>
          </a:bodyPr>
          <a:lstStyle/>
          <a:p>
            <a:pPr marL="214313" indent="-214313">
              <a:buFont typeface="Wingdings" panose="05000000000000000000" pitchFamily="2" charset="2"/>
              <a:buChar char="Ø"/>
            </a:pPr>
            <a:r>
              <a:rPr lang="fr-FR" sz="1600" dirty="0">
                <a:latin typeface="+mj-lt"/>
              </a:rPr>
              <a:t>Suite à un audit financier, les élus ont souhaité en faire une restitution en réunion publique.</a:t>
            </a:r>
          </a:p>
          <a:p>
            <a:pPr marL="214313" indent="-214313">
              <a:buFont typeface="Wingdings" panose="05000000000000000000" pitchFamily="2" charset="2"/>
              <a:buChar char="Ø"/>
            </a:pPr>
            <a:endParaRPr lang="fr-FR" sz="1600" dirty="0">
              <a:latin typeface="+mj-lt"/>
            </a:endParaRPr>
          </a:p>
          <a:p>
            <a:pPr marL="214313" indent="-214313">
              <a:buFont typeface="Wingdings" panose="05000000000000000000" pitchFamily="2" charset="2"/>
              <a:buChar char="Ø"/>
            </a:pPr>
            <a:r>
              <a:rPr lang="fr-FR" sz="1600" dirty="0">
                <a:latin typeface="+mj-lt"/>
              </a:rPr>
              <a:t>Le document suivant a pour objectif de restituer les conclusions de l’audit financier.</a:t>
            </a:r>
          </a:p>
          <a:p>
            <a:pPr marL="214313" indent="-214313" algn="just">
              <a:buFont typeface="Wingdings" panose="05000000000000000000" pitchFamily="2" charset="2"/>
              <a:buChar char="Ø"/>
            </a:pPr>
            <a:endParaRPr lang="fr-FR" sz="1600" dirty="0">
              <a:latin typeface="+mj-lt"/>
            </a:endParaRPr>
          </a:p>
        </p:txBody>
      </p:sp>
    </p:spTree>
    <p:extLst>
      <p:ext uri="{BB962C8B-B14F-4D97-AF65-F5344CB8AC3E}">
        <p14:creationId xmlns:p14="http://schemas.microsoft.com/office/powerpoint/2010/main" val="6517024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2196752" y="411510"/>
            <a:ext cx="6858000" cy="281496"/>
          </a:xfrm>
          <a:prstGeom prst="rect">
            <a:avLst/>
          </a:prstGeom>
        </p:spPr>
        <p:txBody>
          <a:bodyPr vert="horz" lIns="68580" tIns="34290" rIns="68580" bIns="34290" rtlCol="0" anchor="ctr">
            <a:noAutofit/>
          </a:bodyPr>
          <a:lstStyle>
            <a:defPPr>
              <a:defRPr lang="fr-FR"/>
            </a:defPPr>
            <a:lvl1pPr algn="ctr">
              <a:spcBef>
                <a:spcPct val="0"/>
              </a:spcBef>
              <a:defRPr sz="2400" b="1">
                <a:solidFill>
                  <a:srgbClr val="A32231"/>
                </a:solidFill>
                <a:latin typeface="+mj-lt"/>
                <a:ea typeface="+mj-ea"/>
                <a:cs typeface="+mj-cs"/>
              </a:defRPr>
            </a:lvl1pPr>
          </a:lstStyle>
          <a:p>
            <a:r>
              <a:rPr lang="fr-FR" sz="3000" dirty="0"/>
              <a:t>PRÉREQUIS</a:t>
            </a:r>
          </a:p>
        </p:txBody>
      </p:sp>
      <p:sp>
        <p:nvSpPr>
          <p:cNvPr id="4" name="Espace réservé du numéro de diapositive 3"/>
          <p:cNvSpPr>
            <a:spLocks noGrp="1"/>
          </p:cNvSpPr>
          <p:nvPr>
            <p:ph type="sldNum" sz="quarter" idx="4"/>
          </p:nvPr>
        </p:nvSpPr>
        <p:spPr/>
        <p:txBody>
          <a:bodyPr/>
          <a:lstStyle/>
          <a:p>
            <a:fld id="{84C002C4-AF38-4167-B6A2-21C15645E4E0}" type="slidenum">
              <a:rPr lang="fr-FR" smtClean="0"/>
              <a:t>46</a:t>
            </a:fld>
            <a:endParaRPr lang="fr-FR" dirty="0"/>
          </a:p>
        </p:txBody>
      </p:sp>
      <p:sp>
        <p:nvSpPr>
          <p:cNvPr id="2" name="ZoneTexte 1">
            <a:extLst>
              <a:ext uri="{FF2B5EF4-FFF2-40B4-BE49-F238E27FC236}">
                <a16:creationId xmlns:a16="http://schemas.microsoft.com/office/drawing/2014/main" id="{189EE748-7115-46DA-87D8-28CA5733F625}"/>
              </a:ext>
            </a:extLst>
          </p:cNvPr>
          <p:cNvSpPr txBox="1"/>
          <p:nvPr/>
        </p:nvSpPr>
        <p:spPr>
          <a:xfrm>
            <a:off x="180925" y="1059582"/>
            <a:ext cx="7703443" cy="3970318"/>
          </a:xfrm>
          <a:prstGeom prst="rect">
            <a:avLst/>
          </a:prstGeom>
          <a:noFill/>
        </p:spPr>
        <p:txBody>
          <a:bodyPr wrap="square" rtlCol="0">
            <a:spAutoFit/>
          </a:bodyPr>
          <a:lstStyle/>
          <a:p>
            <a:pPr algn="just"/>
            <a:r>
              <a:rPr lang="fr-FR" sz="1350" dirty="0">
                <a:latin typeface="+mj-lt"/>
              </a:rPr>
              <a:t>Une collectivité dispose d’un budget, séparé en deux :</a:t>
            </a:r>
          </a:p>
          <a:p>
            <a:pPr algn="just"/>
            <a:endParaRPr lang="fr-FR" sz="1350" dirty="0">
              <a:latin typeface="+mj-lt"/>
            </a:endParaRPr>
          </a:p>
          <a:p>
            <a:pPr marL="342900" indent="-342900" algn="just">
              <a:buFont typeface="+mj-lt"/>
              <a:buAutoNum type="arabicPeriod"/>
            </a:pPr>
            <a:r>
              <a:rPr lang="fr-FR" b="1" dirty="0">
                <a:latin typeface="+mj-lt"/>
              </a:rPr>
              <a:t>Fonctionnement courant</a:t>
            </a:r>
          </a:p>
          <a:p>
            <a:pPr marL="257175" indent="-257175" algn="just">
              <a:buFont typeface="Wingdings" panose="05000000000000000000" pitchFamily="2" charset="2"/>
              <a:buChar char="Ø"/>
            </a:pPr>
            <a:r>
              <a:rPr lang="fr-FR" sz="1350" dirty="0">
                <a:latin typeface="+mj-lt"/>
              </a:rPr>
              <a:t>Dépenses : la vie courante de la collectivité (charges de personnel, factures courantes…)</a:t>
            </a:r>
          </a:p>
          <a:p>
            <a:pPr marL="257175" indent="-257175" algn="just">
              <a:buFont typeface="Wingdings" panose="05000000000000000000" pitchFamily="2" charset="2"/>
              <a:buChar char="Ø"/>
            </a:pPr>
            <a:r>
              <a:rPr lang="fr-FR" sz="1350" dirty="0">
                <a:latin typeface="+mj-lt"/>
              </a:rPr>
              <a:t>Recettes : la fiscalité, les aides de l’État…</a:t>
            </a:r>
          </a:p>
          <a:p>
            <a:pPr algn="just"/>
            <a:endParaRPr lang="fr-FR" sz="1350" dirty="0">
              <a:latin typeface="+mj-lt"/>
            </a:endParaRPr>
          </a:p>
          <a:p>
            <a:pPr algn="just"/>
            <a:r>
              <a:rPr lang="fr-FR" b="1" dirty="0">
                <a:latin typeface="+mj-lt"/>
              </a:rPr>
              <a:t>2.     Investissement (projets)</a:t>
            </a:r>
          </a:p>
          <a:p>
            <a:pPr algn="just"/>
            <a:r>
              <a:rPr lang="fr-FR" sz="1350" dirty="0">
                <a:latin typeface="+mj-lt"/>
              </a:rPr>
              <a:t>Cette section correspond à l’ensemble de la réalisation de projets (création d’infrastructures, dépenses importantes de réparation…).</a:t>
            </a:r>
          </a:p>
          <a:p>
            <a:pPr algn="just"/>
            <a:endParaRPr lang="fr-FR" sz="1350" dirty="0">
              <a:latin typeface="+mj-lt"/>
            </a:endParaRPr>
          </a:p>
          <a:p>
            <a:pPr algn="just"/>
            <a:r>
              <a:rPr lang="fr-FR" sz="1350" dirty="0">
                <a:latin typeface="+mj-lt"/>
              </a:rPr>
              <a:t>La situation financière d’une collectivité se mesure par son épargne : c’est la différence entre ses recettes et ses dépenses de fonctionnement.</a:t>
            </a:r>
          </a:p>
          <a:p>
            <a:pPr algn="just"/>
            <a:r>
              <a:rPr lang="fr-FR" sz="1350" dirty="0">
                <a:latin typeface="+mj-lt"/>
              </a:rPr>
              <a:t>Une bonne épargne permet :</a:t>
            </a:r>
          </a:p>
          <a:p>
            <a:pPr marL="214313" indent="-214313" algn="just">
              <a:buFont typeface="Wingdings" panose="05000000000000000000" pitchFamily="2" charset="2"/>
              <a:buChar char="Ø"/>
            </a:pPr>
            <a:r>
              <a:rPr lang="fr-FR" sz="1350" dirty="0">
                <a:latin typeface="+mj-lt"/>
              </a:rPr>
              <a:t>d’améliorer les services proposés aux habitants ; </a:t>
            </a:r>
          </a:p>
          <a:p>
            <a:pPr marL="214313" indent="-214313" algn="just">
              <a:buFont typeface="Wingdings" panose="05000000000000000000" pitchFamily="2" charset="2"/>
              <a:buChar char="Ø"/>
            </a:pPr>
            <a:r>
              <a:rPr lang="fr-FR" sz="1350" dirty="0">
                <a:latin typeface="+mj-lt"/>
              </a:rPr>
              <a:t>de financer une partie des investissements ; </a:t>
            </a:r>
          </a:p>
          <a:p>
            <a:pPr marL="214313" indent="-214313" algn="just">
              <a:buFont typeface="Wingdings" panose="05000000000000000000" pitchFamily="2" charset="2"/>
              <a:buChar char="Ø"/>
            </a:pPr>
            <a:r>
              <a:rPr lang="fr-FR" sz="1350" dirty="0">
                <a:latin typeface="+mj-lt"/>
              </a:rPr>
              <a:t>de pouvoir emprunter plus facilement pour réaliser de nouveaux projets.</a:t>
            </a:r>
          </a:p>
          <a:p>
            <a:pPr marL="214313" indent="-214313" algn="just">
              <a:buFont typeface="Wingdings" panose="05000000000000000000" pitchFamily="2" charset="2"/>
              <a:buChar char="Ø"/>
            </a:pPr>
            <a:endParaRPr lang="fr-FR" sz="1350" dirty="0">
              <a:latin typeface="+mj-lt"/>
            </a:endParaRPr>
          </a:p>
          <a:p>
            <a:pPr algn="just"/>
            <a:endParaRPr lang="fr-FR" sz="1350" dirty="0">
              <a:latin typeface="+mj-lt"/>
            </a:endParaRPr>
          </a:p>
        </p:txBody>
      </p:sp>
    </p:spTree>
    <p:extLst>
      <p:ext uri="{BB962C8B-B14F-4D97-AF65-F5344CB8AC3E}">
        <p14:creationId xmlns:p14="http://schemas.microsoft.com/office/powerpoint/2010/main" val="513706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2196752" y="411510"/>
            <a:ext cx="6858000" cy="281496"/>
          </a:xfrm>
          <a:prstGeom prst="rect">
            <a:avLst/>
          </a:prstGeom>
        </p:spPr>
        <p:txBody>
          <a:bodyPr vert="horz" lIns="68580" tIns="34290" rIns="68580" bIns="34290" rtlCol="0" anchor="ctr">
            <a:noAutofit/>
          </a:bodyPr>
          <a:lstStyle>
            <a:defPPr>
              <a:defRPr lang="fr-FR"/>
            </a:defPPr>
            <a:lvl1pPr algn="ctr">
              <a:spcBef>
                <a:spcPct val="0"/>
              </a:spcBef>
              <a:defRPr sz="2400" b="1">
                <a:solidFill>
                  <a:srgbClr val="A32231"/>
                </a:solidFill>
                <a:latin typeface="+mj-lt"/>
                <a:ea typeface="+mj-ea"/>
                <a:cs typeface="+mj-cs"/>
              </a:defRPr>
            </a:lvl1pPr>
          </a:lstStyle>
          <a:p>
            <a:r>
              <a:rPr lang="fr-FR" sz="3000" dirty="0"/>
              <a:t>PRÉREQUIS</a:t>
            </a:r>
          </a:p>
        </p:txBody>
      </p:sp>
      <p:sp>
        <p:nvSpPr>
          <p:cNvPr id="4" name="Espace réservé du numéro de diapositive 3"/>
          <p:cNvSpPr>
            <a:spLocks noGrp="1"/>
          </p:cNvSpPr>
          <p:nvPr>
            <p:ph type="sldNum" sz="quarter" idx="4"/>
          </p:nvPr>
        </p:nvSpPr>
        <p:spPr/>
        <p:txBody>
          <a:bodyPr/>
          <a:lstStyle/>
          <a:p>
            <a:fld id="{84C002C4-AF38-4167-B6A2-21C15645E4E0}" type="slidenum">
              <a:rPr lang="fr-FR" smtClean="0"/>
              <a:t>47</a:t>
            </a:fld>
            <a:endParaRPr lang="fr-FR" dirty="0"/>
          </a:p>
        </p:txBody>
      </p:sp>
      <p:sp>
        <p:nvSpPr>
          <p:cNvPr id="5" name="ZoneTexte 4">
            <a:extLst>
              <a:ext uri="{FF2B5EF4-FFF2-40B4-BE49-F238E27FC236}">
                <a16:creationId xmlns:a16="http://schemas.microsoft.com/office/drawing/2014/main" id="{BC292F3C-3EAD-4679-B6E4-3B810382A2C3}"/>
              </a:ext>
            </a:extLst>
          </p:cNvPr>
          <p:cNvSpPr txBox="1"/>
          <p:nvPr/>
        </p:nvSpPr>
        <p:spPr>
          <a:xfrm>
            <a:off x="180925" y="1279087"/>
            <a:ext cx="7344816" cy="2716128"/>
          </a:xfrm>
          <a:prstGeom prst="rect">
            <a:avLst/>
          </a:prstGeom>
          <a:noFill/>
        </p:spPr>
        <p:txBody>
          <a:bodyPr wrap="square" rtlCol="0">
            <a:spAutoFit/>
          </a:bodyPr>
          <a:lstStyle/>
          <a:p>
            <a:pPr algn="just"/>
            <a:r>
              <a:rPr lang="fr-FR" sz="1400" dirty="0">
                <a:latin typeface="+mj-lt"/>
              </a:rPr>
              <a:t>L’objectif de l’audit est de caractériser la situation financière de la commune.</a:t>
            </a:r>
          </a:p>
          <a:p>
            <a:pPr algn="just"/>
            <a:r>
              <a:rPr lang="fr-FR" sz="1400" dirty="0">
                <a:latin typeface="+mj-lt"/>
              </a:rPr>
              <a:t>En finances locales, la situation financière se caractérise principalement par deux indicateurs :</a:t>
            </a:r>
          </a:p>
          <a:p>
            <a:pPr algn="just"/>
            <a:endParaRPr lang="fr-FR" sz="1400" dirty="0">
              <a:latin typeface="+mj-lt"/>
            </a:endParaRPr>
          </a:p>
          <a:p>
            <a:pPr algn="just"/>
            <a:r>
              <a:rPr lang="fr-FR" sz="1600" b="1" dirty="0">
                <a:latin typeface="+mj-lt"/>
              </a:rPr>
              <a:t>1. L’épargne brute via le taux d’épargne brute exprimé en %</a:t>
            </a:r>
          </a:p>
          <a:p>
            <a:pPr algn="just"/>
            <a:r>
              <a:rPr lang="fr-FR" sz="1400" dirty="0">
                <a:latin typeface="+mj-lt"/>
              </a:rPr>
              <a:t>Elle exprime la capacité de la commune à épargner ses ressources afin de réaliser les projets d’investissement.</a:t>
            </a:r>
          </a:p>
          <a:p>
            <a:pPr algn="just"/>
            <a:r>
              <a:rPr lang="fr-FR" sz="1400" b="1" dirty="0">
                <a:latin typeface="+mj-lt"/>
              </a:rPr>
              <a:t>Calcul : Épargne/ recettes de fonctionnement</a:t>
            </a:r>
          </a:p>
          <a:p>
            <a:pPr algn="just"/>
            <a:endParaRPr lang="fr-FR" sz="1400" dirty="0">
              <a:latin typeface="+mj-lt"/>
            </a:endParaRPr>
          </a:p>
          <a:p>
            <a:pPr algn="just"/>
            <a:r>
              <a:rPr lang="fr-FR" sz="1600" b="1" dirty="0">
                <a:latin typeface="+mj-lt"/>
              </a:rPr>
              <a:t>2. La dette via le ratio de capacité de désendettement (en années) : </a:t>
            </a:r>
          </a:p>
          <a:p>
            <a:pPr algn="just"/>
            <a:r>
              <a:rPr lang="fr-FR" sz="1400" dirty="0">
                <a:latin typeface="+mj-lt"/>
              </a:rPr>
              <a:t>Mesure l’endettement de la commune, et donc sa capacité à mobiliser de l’emprunt pour financer les investissements. La capacité à lever de la dette dépend fortement du niveau d’épargne.</a:t>
            </a:r>
          </a:p>
          <a:p>
            <a:pPr algn="just"/>
            <a:r>
              <a:rPr lang="fr-FR" sz="1400" b="1" dirty="0">
                <a:latin typeface="+mj-lt"/>
              </a:rPr>
              <a:t>Calcul : encours de dette / l’Épargne</a:t>
            </a:r>
          </a:p>
        </p:txBody>
      </p:sp>
    </p:spTree>
    <p:extLst>
      <p:ext uri="{BB962C8B-B14F-4D97-AF65-F5344CB8AC3E}">
        <p14:creationId xmlns:p14="http://schemas.microsoft.com/office/powerpoint/2010/main" val="3572915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2196752" y="411510"/>
            <a:ext cx="6858000" cy="281496"/>
          </a:xfrm>
          <a:prstGeom prst="rect">
            <a:avLst/>
          </a:prstGeom>
        </p:spPr>
        <p:txBody>
          <a:bodyPr vert="horz" lIns="68580" tIns="34290" rIns="68580" bIns="34290" rtlCol="0" anchor="ctr">
            <a:noAutofit/>
          </a:bodyPr>
          <a:lstStyle>
            <a:defPPr>
              <a:defRPr lang="fr-FR"/>
            </a:defPPr>
            <a:lvl1pPr algn="ctr">
              <a:spcBef>
                <a:spcPct val="0"/>
              </a:spcBef>
              <a:defRPr sz="2400" b="1">
                <a:solidFill>
                  <a:srgbClr val="A32231"/>
                </a:solidFill>
                <a:latin typeface="+mj-lt"/>
                <a:ea typeface="+mj-ea"/>
                <a:cs typeface="+mj-cs"/>
              </a:defRPr>
            </a:lvl1pPr>
          </a:lstStyle>
          <a:p>
            <a:r>
              <a:rPr lang="fr-FR" sz="3000" dirty="0"/>
              <a:t>PRÉREQUIS</a:t>
            </a:r>
          </a:p>
        </p:txBody>
      </p:sp>
      <p:sp>
        <p:nvSpPr>
          <p:cNvPr id="4" name="Espace réservé du numéro de diapositive 3"/>
          <p:cNvSpPr>
            <a:spLocks noGrp="1"/>
          </p:cNvSpPr>
          <p:nvPr>
            <p:ph type="sldNum" sz="quarter" idx="4"/>
          </p:nvPr>
        </p:nvSpPr>
        <p:spPr/>
        <p:txBody>
          <a:bodyPr/>
          <a:lstStyle/>
          <a:p>
            <a:fld id="{84C002C4-AF38-4167-B6A2-21C15645E4E0}" type="slidenum">
              <a:rPr lang="fr-FR" smtClean="0"/>
              <a:t>48</a:t>
            </a:fld>
            <a:endParaRPr lang="fr-FR" dirty="0"/>
          </a:p>
        </p:txBody>
      </p:sp>
      <p:sp>
        <p:nvSpPr>
          <p:cNvPr id="6" name="ZoneTexte 5">
            <a:extLst>
              <a:ext uri="{FF2B5EF4-FFF2-40B4-BE49-F238E27FC236}">
                <a16:creationId xmlns:a16="http://schemas.microsoft.com/office/drawing/2014/main" id="{3FB3156D-E62A-450D-BFCA-AF02E158947B}"/>
              </a:ext>
            </a:extLst>
          </p:cNvPr>
          <p:cNvSpPr txBox="1"/>
          <p:nvPr/>
        </p:nvSpPr>
        <p:spPr>
          <a:xfrm>
            <a:off x="323528" y="1279088"/>
            <a:ext cx="7128792" cy="2585323"/>
          </a:xfrm>
          <a:prstGeom prst="rect">
            <a:avLst/>
          </a:prstGeom>
          <a:noFill/>
        </p:spPr>
        <p:txBody>
          <a:bodyPr wrap="square" rtlCol="0">
            <a:spAutoFit/>
          </a:bodyPr>
          <a:lstStyle/>
          <a:p>
            <a:pPr marL="257175" indent="-257175" algn="just">
              <a:buFont typeface="Wingdings" panose="05000000000000000000" pitchFamily="2" charset="2"/>
              <a:buChar char="§"/>
            </a:pPr>
            <a:r>
              <a:rPr lang="fr-FR" sz="1350" dirty="0">
                <a:latin typeface="+mj-lt"/>
              </a:rPr>
              <a:t>Une situation financière s’apprécie à la fois en fonction de la situation actuelle et de son évolution dans le temps.</a:t>
            </a:r>
          </a:p>
          <a:p>
            <a:pPr marL="257175" indent="-257175" algn="just">
              <a:buFont typeface="Wingdings" panose="05000000000000000000" pitchFamily="2" charset="2"/>
              <a:buChar char="§"/>
            </a:pPr>
            <a:endParaRPr lang="fr-FR" sz="1350" dirty="0">
              <a:latin typeface="+mj-lt"/>
            </a:endParaRPr>
          </a:p>
          <a:p>
            <a:pPr marL="257175" indent="-257175" algn="just">
              <a:buFont typeface="Wingdings" panose="05000000000000000000" pitchFamily="2" charset="2"/>
              <a:buChar char="§"/>
            </a:pPr>
            <a:r>
              <a:rPr lang="fr-FR" sz="1350" dirty="0">
                <a:latin typeface="+mj-lt"/>
              </a:rPr>
              <a:t>La situation actuelle permet de savoir si les finances de la commune sont saines.</a:t>
            </a:r>
            <a:br>
              <a:rPr lang="fr-FR" sz="1350" dirty="0">
                <a:latin typeface="+mj-lt"/>
              </a:rPr>
            </a:br>
            <a:r>
              <a:rPr lang="fr-FR" sz="1350" dirty="0">
                <a:latin typeface="+mj-lt"/>
              </a:rPr>
              <a:t>L’évolution permet de voir si la situation s’améliore ou, au contraire, se dégrade.</a:t>
            </a:r>
          </a:p>
          <a:p>
            <a:pPr marL="257175" indent="-257175" algn="just">
              <a:buFont typeface="Wingdings" panose="05000000000000000000" pitchFamily="2" charset="2"/>
              <a:buChar char="§"/>
            </a:pPr>
            <a:endParaRPr lang="fr-FR" sz="1350" dirty="0">
              <a:latin typeface="+mj-lt"/>
            </a:endParaRPr>
          </a:p>
          <a:p>
            <a:pPr marL="257175" indent="-257175" algn="just">
              <a:buFont typeface="Wingdings" panose="05000000000000000000" pitchFamily="2" charset="2"/>
              <a:buChar char="§"/>
            </a:pPr>
            <a:r>
              <a:rPr lang="fr-FR" sz="1350" dirty="0">
                <a:latin typeface="+mj-lt"/>
              </a:rPr>
              <a:t>L’audit a donc pour objectif de :</a:t>
            </a:r>
          </a:p>
          <a:p>
            <a:pPr marL="600075" lvl="1" indent="-257175" algn="just">
              <a:buFont typeface="Wingdings" panose="05000000000000000000" pitchFamily="2" charset="2"/>
              <a:buChar char="Ø"/>
            </a:pPr>
            <a:r>
              <a:rPr lang="fr-FR" sz="1350" dirty="0">
                <a:latin typeface="+mj-lt"/>
              </a:rPr>
              <a:t>déterminer si la commune dispose d’une bonne situation financière et comprendre son évolution ; </a:t>
            </a:r>
          </a:p>
          <a:p>
            <a:pPr marL="600075" lvl="1" indent="-257175" algn="just">
              <a:buFont typeface="Wingdings" panose="05000000000000000000" pitchFamily="2" charset="2"/>
              <a:buChar char="Ø"/>
            </a:pPr>
            <a:r>
              <a:rPr lang="fr-FR" sz="1350" dirty="0">
                <a:latin typeface="+mj-lt"/>
              </a:rPr>
              <a:t>vérifier si le niveau d’endettement est supportable par rapport à l’épargne ; </a:t>
            </a:r>
          </a:p>
          <a:p>
            <a:pPr marL="600075" lvl="1" indent="-257175" algn="just">
              <a:buFont typeface="Wingdings" panose="05000000000000000000" pitchFamily="2" charset="2"/>
              <a:buChar char="Ø"/>
            </a:pPr>
            <a:r>
              <a:rPr lang="fr-FR" sz="1350" dirty="0">
                <a:latin typeface="+mj-lt"/>
              </a:rPr>
              <a:t>identifier si la commune dispose encore de marges de manœuvre pour financer de futurs projets.</a:t>
            </a:r>
          </a:p>
        </p:txBody>
      </p:sp>
    </p:spTree>
    <p:extLst>
      <p:ext uri="{BB962C8B-B14F-4D97-AF65-F5344CB8AC3E}">
        <p14:creationId xmlns:p14="http://schemas.microsoft.com/office/powerpoint/2010/main" val="18359143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2196752" y="411510"/>
            <a:ext cx="6858000" cy="281496"/>
          </a:xfrm>
          <a:prstGeom prst="rect">
            <a:avLst/>
          </a:prstGeom>
        </p:spPr>
        <p:txBody>
          <a:bodyPr vert="horz" lIns="68580" tIns="34290" rIns="68580" bIns="34290" rtlCol="0" anchor="ctr">
            <a:noAutofit/>
          </a:bodyPr>
          <a:lstStyle>
            <a:defPPr>
              <a:defRPr lang="fr-FR"/>
            </a:defPPr>
            <a:lvl1pPr algn="ctr">
              <a:spcBef>
                <a:spcPct val="0"/>
              </a:spcBef>
              <a:defRPr sz="2400" b="1">
                <a:solidFill>
                  <a:srgbClr val="A32231"/>
                </a:solidFill>
                <a:latin typeface="+mj-lt"/>
                <a:ea typeface="+mj-ea"/>
                <a:cs typeface="+mj-cs"/>
              </a:defRPr>
            </a:lvl1pPr>
          </a:lstStyle>
          <a:p>
            <a:r>
              <a:rPr lang="fr-FR" sz="3000" dirty="0"/>
              <a:t>PRÉREQUIS</a:t>
            </a:r>
          </a:p>
        </p:txBody>
      </p:sp>
      <p:sp>
        <p:nvSpPr>
          <p:cNvPr id="4" name="Espace réservé du numéro de diapositive 3"/>
          <p:cNvSpPr>
            <a:spLocks noGrp="1"/>
          </p:cNvSpPr>
          <p:nvPr>
            <p:ph type="sldNum" sz="quarter" idx="4"/>
          </p:nvPr>
        </p:nvSpPr>
        <p:spPr/>
        <p:txBody>
          <a:bodyPr/>
          <a:lstStyle/>
          <a:p>
            <a:fld id="{84C002C4-AF38-4167-B6A2-21C15645E4E0}" type="slidenum">
              <a:rPr lang="fr-FR" smtClean="0"/>
              <a:t>49</a:t>
            </a:fld>
            <a:endParaRPr lang="fr-FR" dirty="0"/>
          </a:p>
        </p:txBody>
      </p:sp>
      <p:graphicFrame>
        <p:nvGraphicFramePr>
          <p:cNvPr id="2" name="Tableau 1">
            <a:extLst>
              <a:ext uri="{FF2B5EF4-FFF2-40B4-BE49-F238E27FC236}">
                <a16:creationId xmlns:a16="http://schemas.microsoft.com/office/drawing/2014/main" id="{EDF3D849-D3FE-4269-9F9D-8E21D39C369B}"/>
              </a:ext>
            </a:extLst>
          </p:cNvPr>
          <p:cNvGraphicFramePr>
            <a:graphicFrameLocks noGrp="1"/>
          </p:cNvGraphicFramePr>
          <p:nvPr>
            <p:extLst>
              <p:ext uri="{D42A27DB-BD31-4B8C-83A1-F6EECF244321}">
                <p14:modId xmlns:p14="http://schemas.microsoft.com/office/powerpoint/2010/main" val="3239880144"/>
              </p:ext>
            </p:extLst>
          </p:nvPr>
        </p:nvGraphicFramePr>
        <p:xfrm>
          <a:off x="323528" y="1347614"/>
          <a:ext cx="4762975" cy="3262320"/>
        </p:xfrm>
        <a:graphic>
          <a:graphicData uri="http://schemas.openxmlformats.org/drawingml/2006/table">
            <a:tbl>
              <a:tblPr/>
              <a:tblGrid>
                <a:gridCol w="4110513">
                  <a:extLst>
                    <a:ext uri="{9D8B030D-6E8A-4147-A177-3AD203B41FA5}">
                      <a16:colId xmlns:a16="http://schemas.microsoft.com/office/drawing/2014/main" val="1506042043"/>
                    </a:ext>
                  </a:extLst>
                </a:gridCol>
                <a:gridCol w="652462">
                  <a:extLst>
                    <a:ext uri="{9D8B030D-6E8A-4147-A177-3AD203B41FA5}">
                      <a16:colId xmlns:a16="http://schemas.microsoft.com/office/drawing/2014/main" val="3411839959"/>
                    </a:ext>
                  </a:extLst>
                </a:gridCol>
              </a:tblGrid>
              <a:tr h="163116">
                <a:tc gridSpan="2">
                  <a:txBody>
                    <a:bodyPr/>
                    <a:lstStyle/>
                    <a:p>
                      <a:pPr algn="ctr" fontAlgn="ctr"/>
                      <a:r>
                        <a:rPr lang="fr-FR" sz="900" b="1" i="0" u="none" strike="noStrike">
                          <a:solidFill>
                            <a:srgbClr val="F8F8F8"/>
                          </a:solidFill>
                          <a:effectLst/>
                          <a:latin typeface="Arial" panose="020B0604020202020204" pitchFamily="34" charset="0"/>
                        </a:rPr>
                        <a:t>SYNTHESE</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fr-FR"/>
                    </a:p>
                  </a:txBody>
                  <a:tcPr/>
                </a:tc>
                <a:extLst>
                  <a:ext uri="{0D108BD9-81ED-4DB2-BD59-A6C34878D82A}">
                    <a16:rowId xmlns:a16="http://schemas.microsoft.com/office/drawing/2014/main" val="2128442360"/>
                  </a:ext>
                </a:extLst>
              </a:tr>
              <a:tr h="163116">
                <a:tc>
                  <a:txBody>
                    <a:bodyPr/>
                    <a:lstStyle/>
                    <a:p>
                      <a:pPr algn="l" fontAlgn="ctr"/>
                      <a:r>
                        <a:rPr lang="fr-FR" sz="900" b="1" i="0" u="none" strike="noStrike">
                          <a:solidFill>
                            <a:srgbClr val="F8F8F8"/>
                          </a:solidFill>
                          <a:effectLst/>
                          <a:latin typeface="Arial" panose="020B0604020202020204" pitchFamily="34" charset="0"/>
                        </a:rPr>
                        <a:t>en k€</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fontAlgn="ctr"/>
                      <a:r>
                        <a:rPr lang="fr-FR" sz="900" b="1" i="0" u="none" strike="noStrike">
                          <a:solidFill>
                            <a:srgbClr val="F8F8F8"/>
                          </a:solidFill>
                          <a:effectLst/>
                          <a:latin typeface="Arial" panose="020B0604020202020204" pitchFamily="34" charset="0"/>
                        </a:rPr>
                        <a:t>2025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259227174"/>
                  </a:ext>
                </a:extLst>
              </a:tr>
              <a:tr h="163116">
                <a:tc>
                  <a:txBody>
                    <a:bodyPr/>
                    <a:lstStyle/>
                    <a:p>
                      <a:pPr algn="l" fontAlgn="ctr"/>
                      <a:r>
                        <a:rPr lang="fr-FR" sz="900" b="1" i="0" u="none" strike="noStrike">
                          <a:solidFill>
                            <a:srgbClr val="000000"/>
                          </a:solidFill>
                          <a:effectLst/>
                          <a:latin typeface="Arial" panose="020B0604020202020204" pitchFamily="34" charset="0"/>
                        </a:rPr>
                        <a:t>Produits de fonctionnement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fr-FR" sz="900" b="1" i="0" u="none" strike="noStrike">
                          <a:solidFill>
                            <a:srgbClr val="000000"/>
                          </a:solidFill>
                          <a:effectLst/>
                          <a:latin typeface="Arial" panose="020B0604020202020204" pitchFamily="34" charset="0"/>
                        </a:rPr>
                        <a:t>4 772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04251833"/>
                  </a:ext>
                </a:extLst>
              </a:tr>
              <a:tr h="163116">
                <a:tc>
                  <a:txBody>
                    <a:bodyPr/>
                    <a:lstStyle/>
                    <a:p>
                      <a:pPr algn="l" fontAlgn="ctr"/>
                      <a:r>
                        <a:rPr lang="fr-FR" sz="900" b="0" i="0" u="none" strike="noStrike">
                          <a:solidFill>
                            <a:srgbClr val="000000"/>
                          </a:solidFill>
                          <a:effectLst/>
                          <a:latin typeface="Arial" panose="020B0604020202020204" pitchFamily="34" charset="0"/>
                        </a:rPr>
                        <a:t>Contributions directes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6E0B4"/>
                    </a:solidFill>
                  </a:tcPr>
                </a:tc>
                <a:tc>
                  <a:txBody>
                    <a:bodyPr/>
                    <a:lstStyle/>
                    <a:p>
                      <a:pPr algn="r" fontAlgn="ctr"/>
                      <a:r>
                        <a:rPr lang="fr-FR" sz="900" b="0" i="0" u="none" strike="noStrike">
                          <a:solidFill>
                            <a:srgbClr val="000000"/>
                          </a:solidFill>
                          <a:effectLst/>
                          <a:latin typeface="Arial" panose="020B0604020202020204" pitchFamily="34" charset="0"/>
                        </a:rPr>
                        <a:t>1 778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6E0B4"/>
                    </a:solidFill>
                  </a:tcPr>
                </a:tc>
                <a:extLst>
                  <a:ext uri="{0D108BD9-81ED-4DB2-BD59-A6C34878D82A}">
                    <a16:rowId xmlns:a16="http://schemas.microsoft.com/office/drawing/2014/main" val="3667644795"/>
                  </a:ext>
                </a:extLst>
              </a:tr>
              <a:tr h="163116">
                <a:tc>
                  <a:txBody>
                    <a:bodyPr/>
                    <a:lstStyle/>
                    <a:p>
                      <a:pPr algn="l" fontAlgn="ctr"/>
                      <a:r>
                        <a:rPr lang="fr-FR" sz="900" b="0" i="0" u="none" strike="noStrike">
                          <a:solidFill>
                            <a:srgbClr val="000000"/>
                          </a:solidFill>
                          <a:effectLst/>
                          <a:latin typeface="Arial" panose="020B0604020202020204" pitchFamily="34" charset="0"/>
                        </a:rPr>
                        <a:t>Compensations fiscales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a:txBody>
                    <a:bodyPr/>
                    <a:lstStyle/>
                    <a:p>
                      <a:pPr algn="r" fontAlgn="ctr"/>
                      <a:r>
                        <a:rPr lang="fr-FR" sz="900" b="0" i="0" u="none" strike="noStrike">
                          <a:solidFill>
                            <a:srgbClr val="000000"/>
                          </a:solidFill>
                          <a:effectLst/>
                          <a:latin typeface="Arial" panose="020B0604020202020204" pitchFamily="34" charset="0"/>
                        </a:rPr>
                        <a:t>102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4B084"/>
                    </a:solidFill>
                  </a:tcPr>
                </a:tc>
                <a:extLst>
                  <a:ext uri="{0D108BD9-81ED-4DB2-BD59-A6C34878D82A}">
                    <a16:rowId xmlns:a16="http://schemas.microsoft.com/office/drawing/2014/main" val="3105263922"/>
                  </a:ext>
                </a:extLst>
              </a:tr>
              <a:tr h="163116">
                <a:tc>
                  <a:txBody>
                    <a:bodyPr/>
                    <a:lstStyle/>
                    <a:p>
                      <a:pPr algn="l" fontAlgn="ctr"/>
                      <a:r>
                        <a:rPr lang="fr-FR" sz="900" b="0" i="0" u="none" strike="noStrike">
                          <a:solidFill>
                            <a:srgbClr val="000000"/>
                          </a:solidFill>
                          <a:effectLst/>
                          <a:latin typeface="Arial" panose="020B0604020202020204" pitchFamily="34" charset="0"/>
                        </a:rPr>
                        <a:t>Autres recettes fiscales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a:txBody>
                    <a:bodyPr/>
                    <a:lstStyle/>
                    <a:p>
                      <a:pPr algn="r" fontAlgn="ctr"/>
                      <a:r>
                        <a:rPr lang="fr-FR" sz="900" b="0" i="0" u="none" strike="noStrike">
                          <a:solidFill>
                            <a:srgbClr val="000000"/>
                          </a:solidFill>
                          <a:effectLst/>
                          <a:latin typeface="Arial" panose="020B0604020202020204" pitchFamily="34" charset="0"/>
                        </a:rPr>
                        <a:t>124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4B084"/>
                    </a:solidFill>
                  </a:tcPr>
                </a:tc>
                <a:extLst>
                  <a:ext uri="{0D108BD9-81ED-4DB2-BD59-A6C34878D82A}">
                    <a16:rowId xmlns:a16="http://schemas.microsoft.com/office/drawing/2014/main" val="468011117"/>
                  </a:ext>
                </a:extLst>
              </a:tr>
              <a:tr h="163116">
                <a:tc>
                  <a:txBody>
                    <a:bodyPr/>
                    <a:lstStyle/>
                    <a:p>
                      <a:pPr algn="l" fontAlgn="ctr"/>
                      <a:r>
                        <a:rPr lang="fr-FR" sz="900" b="0" i="0" u="none" strike="noStrike">
                          <a:solidFill>
                            <a:srgbClr val="000000"/>
                          </a:solidFill>
                          <a:effectLst/>
                          <a:latin typeface="Arial" panose="020B0604020202020204" pitchFamily="34" charset="0"/>
                        </a:rPr>
                        <a:t>Produit des services, du domaine et ventes diverses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6E0B4"/>
                    </a:solidFill>
                  </a:tcPr>
                </a:tc>
                <a:tc>
                  <a:txBody>
                    <a:bodyPr/>
                    <a:lstStyle/>
                    <a:p>
                      <a:pPr algn="r" fontAlgn="ctr"/>
                      <a:r>
                        <a:rPr lang="fr-FR" sz="900" b="0" i="0" u="none" strike="noStrike">
                          <a:solidFill>
                            <a:srgbClr val="000000"/>
                          </a:solidFill>
                          <a:effectLst/>
                          <a:latin typeface="Arial" panose="020B0604020202020204" pitchFamily="34" charset="0"/>
                        </a:rPr>
                        <a:t>540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6E0B4"/>
                    </a:solidFill>
                  </a:tcPr>
                </a:tc>
                <a:extLst>
                  <a:ext uri="{0D108BD9-81ED-4DB2-BD59-A6C34878D82A}">
                    <a16:rowId xmlns:a16="http://schemas.microsoft.com/office/drawing/2014/main" val="1956755684"/>
                  </a:ext>
                </a:extLst>
              </a:tr>
              <a:tr h="163116">
                <a:tc>
                  <a:txBody>
                    <a:bodyPr/>
                    <a:lstStyle/>
                    <a:p>
                      <a:pPr algn="l" fontAlgn="ctr"/>
                      <a:r>
                        <a:rPr lang="fr-FR" sz="900" b="0" i="0" u="none" strike="noStrike">
                          <a:solidFill>
                            <a:srgbClr val="000000"/>
                          </a:solidFill>
                          <a:effectLst/>
                          <a:latin typeface="Arial" panose="020B0604020202020204" pitchFamily="34" charset="0"/>
                        </a:rPr>
                        <a:t>Dotations et subvention exterieures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a:txBody>
                    <a:bodyPr/>
                    <a:lstStyle/>
                    <a:p>
                      <a:pPr algn="r" fontAlgn="ctr"/>
                      <a:r>
                        <a:rPr lang="fr-FR" sz="900" b="0" i="0" u="none" strike="noStrike">
                          <a:solidFill>
                            <a:srgbClr val="000000"/>
                          </a:solidFill>
                          <a:effectLst/>
                          <a:latin typeface="Arial" panose="020B0604020202020204" pitchFamily="34" charset="0"/>
                        </a:rPr>
                        <a:t>2 090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4B084"/>
                    </a:solidFill>
                  </a:tcPr>
                </a:tc>
                <a:extLst>
                  <a:ext uri="{0D108BD9-81ED-4DB2-BD59-A6C34878D82A}">
                    <a16:rowId xmlns:a16="http://schemas.microsoft.com/office/drawing/2014/main" val="2159281738"/>
                  </a:ext>
                </a:extLst>
              </a:tr>
              <a:tr h="163116">
                <a:tc>
                  <a:txBody>
                    <a:bodyPr/>
                    <a:lstStyle/>
                    <a:p>
                      <a:pPr algn="l" fontAlgn="ctr"/>
                      <a:r>
                        <a:rPr lang="fr-FR" sz="900" b="0" i="0" u="none" strike="noStrike">
                          <a:solidFill>
                            <a:srgbClr val="000000"/>
                          </a:solidFill>
                          <a:effectLst/>
                          <a:latin typeface="Arial" panose="020B0604020202020204" pitchFamily="34" charset="0"/>
                        </a:rPr>
                        <a:t>Autres recettes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a:txBody>
                    <a:bodyPr/>
                    <a:lstStyle/>
                    <a:p>
                      <a:pPr algn="r" fontAlgn="ctr"/>
                      <a:r>
                        <a:rPr lang="fr-FR" sz="900" b="0" i="0" u="none" strike="noStrike">
                          <a:solidFill>
                            <a:srgbClr val="000000"/>
                          </a:solidFill>
                          <a:effectLst/>
                          <a:latin typeface="Arial" panose="020B0604020202020204" pitchFamily="34" charset="0"/>
                        </a:rPr>
                        <a:t>137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4B084"/>
                    </a:solidFill>
                  </a:tcPr>
                </a:tc>
                <a:extLst>
                  <a:ext uri="{0D108BD9-81ED-4DB2-BD59-A6C34878D82A}">
                    <a16:rowId xmlns:a16="http://schemas.microsoft.com/office/drawing/2014/main" val="3688479115"/>
                  </a:ext>
                </a:extLst>
              </a:tr>
              <a:tr h="163116">
                <a:tc>
                  <a:txBody>
                    <a:bodyPr/>
                    <a:lstStyle/>
                    <a:p>
                      <a:pPr algn="l" fontAlgn="ctr"/>
                      <a:r>
                        <a:rPr lang="fr-FR" sz="900" b="0" i="0" u="none" strike="noStrike">
                          <a:solidFill>
                            <a:srgbClr val="000000"/>
                          </a:solidFill>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92169120"/>
                  </a:ext>
                </a:extLst>
              </a:tr>
              <a:tr h="163116">
                <a:tc>
                  <a:txBody>
                    <a:bodyPr/>
                    <a:lstStyle/>
                    <a:p>
                      <a:pPr algn="l" fontAlgn="ctr"/>
                      <a:r>
                        <a:rPr lang="fr-FR" sz="900" b="1" i="0" u="none" strike="noStrike">
                          <a:solidFill>
                            <a:srgbClr val="000000"/>
                          </a:solidFill>
                          <a:effectLst/>
                          <a:latin typeface="Arial" panose="020B0604020202020204" pitchFamily="34" charset="0"/>
                        </a:rPr>
                        <a:t>Charges de fonctionnement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1" i="0" u="none" strike="noStrike">
                          <a:solidFill>
                            <a:srgbClr val="000000"/>
                          </a:solidFill>
                          <a:effectLst/>
                          <a:latin typeface="Arial" panose="020B0604020202020204" pitchFamily="34" charset="0"/>
                        </a:rPr>
                        <a:t>3 966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67168269"/>
                  </a:ext>
                </a:extLst>
              </a:tr>
              <a:tr h="163116">
                <a:tc>
                  <a:txBody>
                    <a:bodyPr/>
                    <a:lstStyle/>
                    <a:p>
                      <a:pPr algn="l" fontAlgn="ctr"/>
                      <a:r>
                        <a:rPr lang="fr-FR" sz="900" b="0" i="0" u="none" strike="noStrike">
                          <a:solidFill>
                            <a:srgbClr val="000000"/>
                          </a:solidFill>
                          <a:effectLst/>
                          <a:latin typeface="Arial" panose="020B0604020202020204" pitchFamily="34" charset="0"/>
                        </a:rPr>
                        <a:t>Charges à caractère général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1 208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2042675"/>
                  </a:ext>
                </a:extLst>
              </a:tr>
              <a:tr h="163116">
                <a:tc>
                  <a:txBody>
                    <a:bodyPr/>
                    <a:lstStyle/>
                    <a:p>
                      <a:pPr algn="l" fontAlgn="ctr"/>
                      <a:r>
                        <a:rPr lang="fr-FR" sz="900" b="0" i="0" u="none" strike="noStrike">
                          <a:solidFill>
                            <a:srgbClr val="000000"/>
                          </a:solidFill>
                          <a:effectLst/>
                          <a:latin typeface="Arial" panose="020B0604020202020204" pitchFamily="34" charset="0"/>
                        </a:rPr>
                        <a:t>Charges de personnel nettes des remboursements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1 453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8452246"/>
                  </a:ext>
                </a:extLst>
              </a:tr>
              <a:tr h="163116">
                <a:tc>
                  <a:txBody>
                    <a:bodyPr/>
                    <a:lstStyle/>
                    <a:p>
                      <a:pPr algn="l" fontAlgn="ctr"/>
                      <a:r>
                        <a:rPr lang="fr-FR" sz="900" b="0" i="0" u="none" strike="noStrike">
                          <a:solidFill>
                            <a:srgbClr val="000000"/>
                          </a:solidFill>
                          <a:effectLst/>
                          <a:latin typeface="Arial" panose="020B0604020202020204" pitchFamily="34" charset="0"/>
                        </a:rPr>
                        <a:t>Autres charges de gestion courante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641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26130494"/>
                  </a:ext>
                </a:extLst>
              </a:tr>
              <a:tr h="163116">
                <a:tc>
                  <a:txBody>
                    <a:bodyPr/>
                    <a:lstStyle/>
                    <a:p>
                      <a:pPr algn="l" fontAlgn="ctr"/>
                      <a:r>
                        <a:rPr lang="fr-FR" sz="900" b="0" i="0" u="none" strike="noStrike">
                          <a:solidFill>
                            <a:srgbClr val="000000"/>
                          </a:solidFill>
                          <a:effectLst/>
                          <a:latin typeface="Arial" panose="020B0604020202020204" pitchFamily="34" charset="0"/>
                        </a:rPr>
                        <a:t>Reversements de fiscalité</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50032490"/>
                  </a:ext>
                </a:extLst>
              </a:tr>
              <a:tr h="163116">
                <a:tc>
                  <a:txBody>
                    <a:bodyPr/>
                    <a:lstStyle/>
                    <a:p>
                      <a:pPr algn="l" fontAlgn="ctr"/>
                      <a:r>
                        <a:rPr lang="fr-FR" sz="900" b="0" i="0" u="none" strike="noStrike">
                          <a:solidFill>
                            <a:srgbClr val="000000"/>
                          </a:solidFill>
                          <a:effectLst/>
                          <a:latin typeface="Arial" panose="020B0604020202020204" pitchFamily="34" charset="0"/>
                        </a:rPr>
                        <a:t>FNGIR</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a:txBody>
                    <a:bodyPr/>
                    <a:lstStyle/>
                    <a:p>
                      <a:pPr algn="r" fontAlgn="ctr"/>
                      <a:r>
                        <a:rPr lang="fr-FR" sz="900" b="0" i="0" u="none" strike="noStrike">
                          <a:solidFill>
                            <a:srgbClr val="000000"/>
                          </a:solidFill>
                          <a:effectLst/>
                          <a:latin typeface="Arial" panose="020B0604020202020204" pitchFamily="34" charset="0"/>
                        </a:rPr>
                        <a:t>266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4B084"/>
                    </a:solidFill>
                  </a:tcPr>
                </a:tc>
                <a:extLst>
                  <a:ext uri="{0D108BD9-81ED-4DB2-BD59-A6C34878D82A}">
                    <a16:rowId xmlns:a16="http://schemas.microsoft.com/office/drawing/2014/main" val="3769553335"/>
                  </a:ext>
                </a:extLst>
              </a:tr>
              <a:tr h="163116">
                <a:tc>
                  <a:txBody>
                    <a:bodyPr/>
                    <a:lstStyle/>
                    <a:p>
                      <a:pPr algn="l" fontAlgn="ctr"/>
                      <a:r>
                        <a:rPr lang="fr-FR" sz="900" b="0" i="0" u="none" strike="noStrike">
                          <a:solidFill>
                            <a:srgbClr val="000000"/>
                          </a:solidFill>
                          <a:effectLst/>
                          <a:latin typeface="Arial" panose="020B0604020202020204" pitchFamily="34" charset="0"/>
                        </a:rPr>
                        <a:t>Péréquation horizontale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a:txBody>
                    <a:bodyPr/>
                    <a:lstStyle/>
                    <a:p>
                      <a:pPr algn="r" fontAlgn="ctr"/>
                      <a:r>
                        <a:rPr lang="fr-FR" sz="900" b="0" i="0" u="none" strike="noStrike">
                          <a:solidFill>
                            <a:srgbClr val="000000"/>
                          </a:solidFill>
                          <a:effectLst/>
                          <a:latin typeface="Arial" panose="020B0604020202020204" pitchFamily="34" charset="0"/>
                        </a:rPr>
                        <a:t>74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4B084"/>
                    </a:solidFill>
                  </a:tcPr>
                </a:tc>
                <a:extLst>
                  <a:ext uri="{0D108BD9-81ED-4DB2-BD59-A6C34878D82A}">
                    <a16:rowId xmlns:a16="http://schemas.microsoft.com/office/drawing/2014/main" val="1330045778"/>
                  </a:ext>
                </a:extLst>
              </a:tr>
              <a:tr h="163116">
                <a:tc>
                  <a:txBody>
                    <a:bodyPr/>
                    <a:lstStyle/>
                    <a:p>
                      <a:pPr algn="l" fontAlgn="ctr"/>
                      <a:r>
                        <a:rPr lang="fr-FR" sz="900" b="0" i="0" u="none" strike="noStrike">
                          <a:solidFill>
                            <a:srgbClr val="000000"/>
                          </a:solidFill>
                          <a:effectLst/>
                          <a:latin typeface="Arial" panose="020B0604020202020204" pitchFamily="34" charset="0"/>
                        </a:rPr>
                        <a:t>Autres dépenses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0" u="none" strike="noStrike">
                          <a:solidFill>
                            <a:srgbClr val="000000"/>
                          </a:solidFill>
                          <a:effectLst/>
                          <a:latin typeface="Arial" panose="020B0604020202020204" pitchFamily="34" charset="0"/>
                        </a:rPr>
                        <a:t>232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10669725"/>
                  </a:ext>
                </a:extLst>
              </a:tr>
              <a:tr h="163116">
                <a:tc>
                  <a:txBody>
                    <a:bodyPr/>
                    <a:lstStyle/>
                    <a:p>
                      <a:pPr algn="l" fontAlgn="ctr"/>
                      <a:r>
                        <a:rPr lang="fr-FR" sz="900" b="0" i="0" u="none" strike="noStrike">
                          <a:solidFill>
                            <a:srgbClr val="000000"/>
                          </a:solidFill>
                          <a:effectLst/>
                          <a:latin typeface="Arial" panose="020B0604020202020204" pitchFamily="34" charset="0"/>
                        </a:rPr>
                        <a:t>Charges d'intérêts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a:txBody>
                    <a:bodyPr/>
                    <a:lstStyle/>
                    <a:p>
                      <a:pPr algn="r" fontAlgn="ctr"/>
                      <a:r>
                        <a:rPr lang="fr-FR" sz="900" b="0" i="0" u="none" strike="noStrike">
                          <a:solidFill>
                            <a:srgbClr val="000000"/>
                          </a:solidFill>
                          <a:effectLst/>
                          <a:latin typeface="Arial" panose="020B0604020202020204" pitchFamily="34" charset="0"/>
                        </a:rPr>
                        <a:t>93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4B084"/>
                    </a:solidFill>
                  </a:tcPr>
                </a:tc>
                <a:extLst>
                  <a:ext uri="{0D108BD9-81ED-4DB2-BD59-A6C34878D82A}">
                    <a16:rowId xmlns:a16="http://schemas.microsoft.com/office/drawing/2014/main" val="1204076645"/>
                  </a:ext>
                </a:extLst>
              </a:tr>
              <a:tr h="163116">
                <a:tc>
                  <a:txBody>
                    <a:bodyPr/>
                    <a:lstStyle/>
                    <a:p>
                      <a:pPr algn="l" fontAlgn="ctr"/>
                      <a:r>
                        <a:rPr lang="fr-FR" sz="900" b="0" i="0" u="none" strike="noStrike">
                          <a:solidFill>
                            <a:srgbClr val="000000"/>
                          </a:solidFill>
                          <a:effectLst/>
                          <a:latin typeface="Arial" panose="020B0604020202020204" pitchFamily="34" charset="0"/>
                        </a:rPr>
                        <a:t>Travaux en régie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fr-FR" sz="9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07341563"/>
                  </a:ext>
                </a:extLst>
              </a:tr>
            </a:tbl>
          </a:graphicData>
        </a:graphic>
      </p:graphicFrame>
      <p:sp>
        <p:nvSpPr>
          <p:cNvPr id="5" name="ZoneTexte 4">
            <a:extLst>
              <a:ext uri="{FF2B5EF4-FFF2-40B4-BE49-F238E27FC236}">
                <a16:creationId xmlns:a16="http://schemas.microsoft.com/office/drawing/2014/main" id="{8CF6C01D-5F0D-4F44-93C4-D178671CB6B1}"/>
              </a:ext>
            </a:extLst>
          </p:cNvPr>
          <p:cNvSpPr txBox="1"/>
          <p:nvPr/>
        </p:nvSpPr>
        <p:spPr>
          <a:xfrm>
            <a:off x="5265588" y="552258"/>
            <a:ext cx="3662785" cy="4131900"/>
          </a:xfrm>
          <a:prstGeom prst="rect">
            <a:avLst/>
          </a:prstGeom>
          <a:solidFill>
            <a:schemeClr val="bg1"/>
          </a:solidFill>
        </p:spPr>
        <p:txBody>
          <a:bodyPr wrap="square" rtlCol="0">
            <a:spAutoFit/>
          </a:bodyPr>
          <a:lstStyle/>
          <a:p>
            <a:pPr algn="just"/>
            <a:r>
              <a:rPr lang="fr-FR" sz="1050" dirty="0"/>
              <a:t>Le budget d’une commune est composé de recettes et de dépenses.</a:t>
            </a:r>
          </a:p>
          <a:p>
            <a:pPr algn="just"/>
            <a:endParaRPr lang="fr-FR" sz="1050" dirty="0"/>
          </a:p>
          <a:p>
            <a:pPr algn="just"/>
            <a:r>
              <a:rPr lang="fr-FR" sz="1050" dirty="0"/>
              <a:t>Sur les recettes, la commune ne dispose réellement d’une marge de manœuvre que sur environ 40 à 45 % de ses ressources. Il s’agit principalement de la fiscalité et des tarifs. Agir sur ces recettes peut donc avoir un impact direct sur les habitants.</a:t>
            </a:r>
          </a:p>
          <a:p>
            <a:pPr algn="just"/>
            <a:endParaRPr lang="fr-FR" sz="1050" dirty="0"/>
          </a:p>
          <a:p>
            <a:pPr algn="just"/>
            <a:r>
              <a:rPr lang="fr-FR" sz="1050" dirty="0"/>
              <a:t>Le reste des recettes dépend en grande partie de l’État ou d’autres organismes. La commune a peu ou pas de capacité d’action dessus, et elles peuvent évoluer d’une année sur l’autre.</a:t>
            </a:r>
          </a:p>
          <a:p>
            <a:pPr algn="just"/>
            <a:endParaRPr lang="fr-FR" sz="1050" dirty="0"/>
          </a:p>
          <a:p>
            <a:pPr algn="just"/>
            <a:r>
              <a:rPr lang="fr-FR" sz="1050" dirty="0"/>
              <a:t>Sur les dépenses, la commune peut agir, mais celles-ci sont directement liées aux services rendus à la population et à ses obligations. Des économies sont possibles sans dégrader le service, mais elles restent limitées.</a:t>
            </a:r>
          </a:p>
          <a:p>
            <a:pPr algn="just"/>
            <a:endParaRPr lang="fr-FR" sz="1050" dirty="0"/>
          </a:p>
          <a:p>
            <a:pPr algn="just"/>
            <a:r>
              <a:rPr lang="fr-FR" sz="1050" dirty="0"/>
              <a:t>Lorsqu’il faut trouver des économies importantes, cela conduit souvent à réduire ou modifier certains services.</a:t>
            </a:r>
          </a:p>
          <a:p>
            <a:pPr algn="just"/>
            <a:endParaRPr lang="fr-FR" sz="1050" dirty="0"/>
          </a:p>
          <a:p>
            <a:pPr algn="just"/>
            <a:r>
              <a:rPr lang="fr-FR" sz="1050" dirty="0"/>
              <a:t>Il n’existe donc pas de recette miracle : la commune doit trouver un équilibre entre niveau de service, fiscalité, tarifs et capacité à investir.</a:t>
            </a:r>
          </a:p>
        </p:txBody>
      </p:sp>
    </p:spTree>
    <p:extLst>
      <p:ext uri="{BB962C8B-B14F-4D97-AF65-F5344CB8AC3E}">
        <p14:creationId xmlns:p14="http://schemas.microsoft.com/office/powerpoint/2010/main" val="2811956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50</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395536" y="622137"/>
            <a:ext cx="6840760" cy="340717"/>
          </a:xfrm>
        </p:spPr>
        <p:txBody>
          <a:bodyPr/>
          <a:lstStyle/>
          <a:p>
            <a:r>
              <a:rPr lang="fr-FR" dirty="0"/>
              <a:t>La formation de l’autofinancement</a:t>
            </a:r>
          </a:p>
        </p:txBody>
      </p:sp>
      <p:sp>
        <p:nvSpPr>
          <p:cNvPr id="2" name="Espace réservé du texte 1">
            <a:extLst>
              <a:ext uri="{FF2B5EF4-FFF2-40B4-BE49-F238E27FC236}">
                <a16:creationId xmlns:a16="http://schemas.microsoft.com/office/drawing/2014/main" id="{62DEC1D6-69BF-4705-ABCC-A7E82FC905E8}"/>
              </a:ext>
            </a:extLst>
          </p:cNvPr>
          <p:cNvSpPr>
            <a:spLocks noGrp="1"/>
          </p:cNvSpPr>
          <p:nvPr>
            <p:ph type="body" sz="quarter" idx="13"/>
          </p:nvPr>
        </p:nvSpPr>
        <p:spPr>
          <a:xfrm>
            <a:off x="395536" y="265981"/>
            <a:ext cx="6912768" cy="340717"/>
          </a:xfrm>
        </p:spPr>
        <p:txBody>
          <a:bodyPr/>
          <a:lstStyle/>
          <a:p>
            <a:r>
              <a:rPr lang="fr-FR" dirty="0"/>
              <a:t>Analyse financière rétrospective 2019-2025 du budget principal</a:t>
            </a:r>
          </a:p>
        </p:txBody>
      </p:sp>
      <p:sp>
        <p:nvSpPr>
          <p:cNvPr id="8" name="Espace réservé du texte 7">
            <a:extLst>
              <a:ext uri="{FF2B5EF4-FFF2-40B4-BE49-F238E27FC236}">
                <a16:creationId xmlns:a16="http://schemas.microsoft.com/office/drawing/2014/main" id="{1289FACB-A512-4179-9EF5-88277EFC8DBC}"/>
              </a:ext>
            </a:extLst>
          </p:cNvPr>
          <p:cNvSpPr>
            <a:spLocks noGrp="1"/>
          </p:cNvSpPr>
          <p:nvPr>
            <p:ph type="body" sz="quarter" idx="15"/>
          </p:nvPr>
        </p:nvSpPr>
        <p:spPr>
          <a:xfrm>
            <a:off x="100186" y="4202031"/>
            <a:ext cx="8862889" cy="776668"/>
          </a:xfrm>
          <a:solidFill>
            <a:schemeClr val="accent4">
              <a:lumMod val="20000"/>
              <a:lumOff val="80000"/>
            </a:schemeClr>
          </a:solidFill>
        </p:spPr>
        <p:txBody>
          <a:bodyPr/>
          <a:lstStyle/>
          <a:p>
            <a:r>
              <a:rPr lang="fr-FR" sz="1050" dirty="0"/>
              <a:t>L’épargne brute a fortement diminué (carré jaune). Cette baisse s’explique principalement par la hausse des charges. En effet, les recettes ne connaissent aucune baisse. Ainsi, la diminution des ressources de la collectivité est directement liée à l’augmentation des charges.</a:t>
            </a:r>
          </a:p>
          <a:p>
            <a:r>
              <a:rPr lang="fr-FR" sz="1050" dirty="0"/>
              <a:t>Ces hausses sont principalement concentrées sur deux exercices, </a:t>
            </a:r>
            <a:r>
              <a:rPr lang="fr-FR" sz="1050" b="1" dirty="0"/>
              <a:t>2022 et 2024</a:t>
            </a:r>
            <a:r>
              <a:rPr lang="fr-FR" sz="1050" dirty="0"/>
              <a:t>. Cette baisse de l’épargne intervient malgré les </a:t>
            </a:r>
            <a:r>
              <a:rPr lang="fr-FR" sz="1050" b="1" dirty="0"/>
              <a:t>deux hausses de fiscalité</a:t>
            </a:r>
            <a:r>
              <a:rPr lang="fr-FR" sz="1050" dirty="0"/>
              <a:t>.</a:t>
            </a:r>
          </a:p>
        </p:txBody>
      </p:sp>
      <p:pic>
        <p:nvPicPr>
          <p:cNvPr id="3" name="Image 2">
            <a:extLst>
              <a:ext uri="{FF2B5EF4-FFF2-40B4-BE49-F238E27FC236}">
                <a16:creationId xmlns:a16="http://schemas.microsoft.com/office/drawing/2014/main" id="{E51FABF8-004C-47DD-845C-40EA90489650}"/>
              </a:ext>
            </a:extLst>
          </p:cNvPr>
          <p:cNvPicPr>
            <a:picLocks noChangeAspect="1"/>
          </p:cNvPicPr>
          <p:nvPr/>
        </p:nvPicPr>
        <p:blipFill>
          <a:blip r:embed="rId2"/>
          <a:stretch>
            <a:fillRect/>
          </a:stretch>
        </p:blipFill>
        <p:spPr>
          <a:xfrm>
            <a:off x="78347" y="941468"/>
            <a:ext cx="8699746" cy="3200677"/>
          </a:xfrm>
          <a:prstGeom prst="rect">
            <a:avLst/>
          </a:prstGeom>
        </p:spPr>
      </p:pic>
    </p:spTree>
    <p:extLst>
      <p:ext uri="{BB962C8B-B14F-4D97-AF65-F5344CB8AC3E}">
        <p14:creationId xmlns:p14="http://schemas.microsoft.com/office/powerpoint/2010/main" val="1665319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51</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6353" y="122301"/>
            <a:ext cx="6840760" cy="340717"/>
          </a:xfrm>
        </p:spPr>
        <p:txBody>
          <a:bodyPr/>
          <a:lstStyle/>
          <a:p>
            <a:r>
              <a:rPr lang="fr-FR" dirty="0"/>
              <a:t>L’évolution des ratios financiers</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13" name="ZoneTexte 12">
            <a:extLst>
              <a:ext uri="{FF2B5EF4-FFF2-40B4-BE49-F238E27FC236}">
                <a16:creationId xmlns:a16="http://schemas.microsoft.com/office/drawing/2014/main" id="{BFF88BFC-626D-4873-902E-B006366539D4}"/>
              </a:ext>
            </a:extLst>
          </p:cNvPr>
          <p:cNvSpPr txBox="1"/>
          <p:nvPr/>
        </p:nvSpPr>
        <p:spPr>
          <a:xfrm>
            <a:off x="5689216" y="1647239"/>
            <a:ext cx="2704187" cy="2123658"/>
          </a:xfrm>
          <a:prstGeom prst="rect">
            <a:avLst/>
          </a:prstGeom>
          <a:solidFill>
            <a:schemeClr val="bg1"/>
          </a:solidFill>
        </p:spPr>
        <p:txBody>
          <a:bodyPr wrap="square" rtlCol="0">
            <a:spAutoFit/>
          </a:bodyPr>
          <a:lstStyle/>
          <a:p>
            <a:pPr algn="just"/>
            <a:r>
              <a:rPr lang="fr-FR" sz="1200" dirty="0"/>
              <a:t>Une </a:t>
            </a:r>
            <a:r>
              <a:rPr lang="fr-FR" sz="1200" dirty="0" err="1"/>
              <a:t>grande partie</a:t>
            </a:r>
            <a:r>
              <a:rPr lang="fr-FR" sz="1200" dirty="0"/>
              <a:t> </a:t>
            </a:r>
            <a:r>
              <a:rPr lang="fr-FR" sz="1200" dirty="0" err="1"/>
              <a:t>des communes</a:t>
            </a:r>
            <a:r>
              <a:rPr lang="fr-FR" sz="1200" dirty="0"/>
              <a:t> ont subi </a:t>
            </a:r>
            <a:r>
              <a:rPr lang="fr-FR" sz="1200" dirty="0" err="1"/>
              <a:t>une baisse de</a:t>
            </a:r>
            <a:r>
              <a:rPr lang="fr-FR" sz="1200" dirty="0"/>
              <a:t> taux d’épargne brute.</a:t>
            </a:r>
          </a:p>
          <a:p>
            <a:pPr algn="just"/>
            <a:endParaRPr lang="fr-FR" sz="1200" dirty="0"/>
          </a:p>
          <a:p>
            <a:pPr algn="just"/>
            <a:r>
              <a:rPr lang="fr-FR" sz="1200" dirty="0"/>
              <a:t>Cependant Archamps subit la plus forte baisse du territoire elle avait la deuxième meilleure épargne, et se retrouve dans la fin de peloton en 2025 étant une des commune avec le taux d’épargne </a:t>
            </a:r>
            <a:r>
              <a:rPr lang="fr-FR" sz="1200"/>
              <a:t>brute les plus faible</a:t>
            </a:r>
            <a:r>
              <a:rPr lang="fr-FR" sz="1200" dirty="0"/>
              <a:t>.</a:t>
            </a:r>
          </a:p>
          <a:p>
            <a:pPr algn="just"/>
            <a:endParaRPr lang="fr-FR" sz="1200" dirty="0"/>
          </a:p>
          <a:p>
            <a:pPr algn="just"/>
            <a:endParaRPr lang="fr-FR" sz="1200" dirty="0"/>
          </a:p>
        </p:txBody>
      </p:sp>
      <p:pic>
        <p:nvPicPr>
          <p:cNvPr id="2" name="Image 1">
            <a:extLst>
              <a:ext uri="{FF2B5EF4-FFF2-40B4-BE49-F238E27FC236}">
                <a16:creationId xmlns:a16="http://schemas.microsoft.com/office/drawing/2014/main" id="{175CCEBC-2861-414E-9DFF-C7F6B5CF9C00}"/>
              </a:ext>
            </a:extLst>
          </p:cNvPr>
          <p:cNvPicPr>
            <a:picLocks noChangeAspect="1"/>
          </p:cNvPicPr>
          <p:nvPr/>
        </p:nvPicPr>
        <p:blipFill>
          <a:blip r:embed="rId2"/>
          <a:stretch>
            <a:fillRect/>
          </a:stretch>
        </p:blipFill>
        <p:spPr>
          <a:xfrm>
            <a:off x="107504" y="477325"/>
            <a:ext cx="5485264" cy="4044038"/>
          </a:xfrm>
          <a:prstGeom prst="rect">
            <a:avLst/>
          </a:prstGeom>
        </p:spPr>
      </p:pic>
    </p:spTree>
    <p:extLst>
      <p:ext uri="{BB962C8B-B14F-4D97-AF65-F5344CB8AC3E}">
        <p14:creationId xmlns:p14="http://schemas.microsoft.com/office/powerpoint/2010/main" val="618914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B73581F-FB76-4E5C-8D5D-DA089819ADB7}"/>
              </a:ext>
            </a:extLst>
          </p:cNvPr>
          <p:cNvPicPr>
            <a:picLocks noChangeAspect="1"/>
          </p:cNvPicPr>
          <p:nvPr/>
        </p:nvPicPr>
        <p:blipFill>
          <a:blip r:embed="rId2"/>
          <a:stretch>
            <a:fillRect/>
          </a:stretch>
        </p:blipFill>
        <p:spPr>
          <a:xfrm>
            <a:off x="1259632" y="627534"/>
            <a:ext cx="5982140" cy="2844221"/>
          </a:xfrm>
          <a:prstGeom prst="rect">
            <a:avLst/>
          </a:prstGeom>
        </p:spPr>
      </p:pic>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52</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6353" y="122301"/>
            <a:ext cx="6840760" cy="340717"/>
          </a:xfrm>
        </p:spPr>
        <p:txBody>
          <a:bodyPr/>
          <a:lstStyle/>
          <a:p>
            <a:r>
              <a:rPr lang="fr-FR" dirty="0"/>
              <a:t>L’évolution des ratios financiers</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cxnSp>
        <p:nvCxnSpPr>
          <p:cNvPr id="20" name="Connecteur droit 19">
            <a:extLst>
              <a:ext uri="{FF2B5EF4-FFF2-40B4-BE49-F238E27FC236}">
                <a16:creationId xmlns:a16="http://schemas.microsoft.com/office/drawing/2014/main" id="{CC4F4561-F09C-431C-8D96-32F43E37D21E}"/>
              </a:ext>
            </a:extLst>
          </p:cNvPr>
          <p:cNvCxnSpPr>
            <a:cxnSpLocks/>
          </p:cNvCxnSpPr>
          <p:nvPr/>
        </p:nvCxnSpPr>
        <p:spPr>
          <a:xfrm>
            <a:off x="1979712" y="2434431"/>
            <a:ext cx="504056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1F9F714C-18A8-4B36-8D72-80C42A067B5F}"/>
              </a:ext>
            </a:extLst>
          </p:cNvPr>
          <p:cNvSpPr txBox="1"/>
          <p:nvPr/>
        </p:nvSpPr>
        <p:spPr>
          <a:xfrm>
            <a:off x="2195736" y="2049644"/>
            <a:ext cx="1850913" cy="307777"/>
          </a:xfrm>
          <a:prstGeom prst="rect">
            <a:avLst/>
          </a:prstGeom>
          <a:noFill/>
        </p:spPr>
        <p:txBody>
          <a:bodyPr wrap="square" rtlCol="0">
            <a:spAutoFit/>
          </a:bodyPr>
          <a:lstStyle/>
          <a:p>
            <a:pPr algn="ctr"/>
            <a:r>
              <a:rPr lang="fr-FR" sz="700" dirty="0">
                <a:solidFill>
                  <a:srgbClr val="FF0000"/>
                </a:solidFill>
              </a:rPr>
              <a:t>Seuil minimal du taux d’épargne brute recommandé : 10 %</a:t>
            </a:r>
          </a:p>
        </p:txBody>
      </p:sp>
      <p:sp>
        <p:nvSpPr>
          <p:cNvPr id="13" name="ZoneTexte 12">
            <a:extLst>
              <a:ext uri="{FF2B5EF4-FFF2-40B4-BE49-F238E27FC236}">
                <a16:creationId xmlns:a16="http://schemas.microsoft.com/office/drawing/2014/main" id="{BFF88BFC-626D-4873-902E-B006366539D4}"/>
              </a:ext>
            </a:extLst>
          </p:cNvPr>
          <p:cNvSpPr txBox="1"/>
          <p:nvPr/>
        </p:nvSpPr>
        <p:spPr>
          <a:xfrm>
            <a:off x="35792" y="3598034"/>
            <a:ext cx="9091148" cy="1169551"/>
          </a:xfrm>
          <a:prstGeom prst="rect">
            <a:avLst/>
          </a:prstGeom>
          <a:noFill/>
        </p:spPr>
        <p:txBody>
          <a:bodyPr wrap="square" rtlCol="0">
            <a:spAutoFit/>
          </a:bodyPr>
          <a:lstStyle/>
          <a:p>
            <a:pPr algn="just"/>
            <a:r>
              <a:rPr lang="fr-FR" sz="1400" dirty="0"/>
              <a:t>L’épargne était très favorable, avec un niveau nettement supérieur à la moyenne locale observée. Cependant, la chute est très importante et témoigne d’une absence de maîtrise de l’épargne. Bien que le niveau d’épargne reste sain, sa dégradation est trop importante pour pouvoir être considérée comme maîtrisée.</a:t>
            </a:r>
          </a:p>
          <a:p>
            <a:pPr algn="just"/>
            <a:r>
              <a:rPr lang="fr-FR" sz="1400" dirty="0"/>
              <a:t>Comme vu précédemment, cette dégradation intervient malgré </a:t>
            </a:r>
            <a:r>
              <a:rPr lang="fr-FR" sz="1400" b="1" dirty="0"/>
              <a:t>deux hausses de taux de fiscalité</a:t>
            </a:r>
            <a:r>
              <a:rPr lang="fr-FR" sz="1400" dirty="0"/>
              <a:t> et s’explique principalement par la </a:t>
            </a:r>
            <a:r>
              <a:rPr lang="fr-FR" sz="1400" b="1" dirty="0"/>
              <a:t>forte hausse des charges courantes de la collectivité</a:t>
            </a:r>
            <a:r>
              <a:rPr lang="fr-FR" sz="1400" dirty="0"/>
              <a:t>.</a:t>
            </a:r>
          </a:p>
        </p:txBody>
      </p:sp>
      <p:cxnSp>
        <p:nvCxnSpPr>
          <p:cNvPr id="24" name="Connecteur droit avec flèche 23">
            <a:extLst>
              <a:ext uri="{FF2B5EF4-FFF2-40B4-BE49-F238E27FC236}">
                <a16:creationId xmlns:a16="http://schemas.microsoft.com/office/drawing/2014/main" id="{DD88A2ED-0939-4F0D-BED1-A2DE28648AA0}"/>
              </a:ext>
            </a:extLst>
          </p:cNvPr>
          <p:cNvCxnSpPr>
            <a:cxnSpLocks/>
            <a:stCxn id="5" idx="3"/>
          </p:cNvCxnSpPr>
          <p:nvPr/>
        </p:nvCxnSpPr>
        <p:spPr>
          <a:xfrm flipH="1" flipV="1">
            <a:off x="6628546" y="1719035"/>
            <a:ext cx="613226" cy="330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569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53</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6353" y="122301"/>
            <a:ext cx="6840760" cy="340717"/>
          </a:xfrm>
        </p:spPr>
        <p:txBody>
          <a:bodyPr/>
          <a:lstStyle/>
          <a:p>
            <a:r>
              <a:rPr lang="fr-FR" dirty="0"/>
              <a:t>L’évolution des ratios financiers</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pic>
        <p:nvPicPr>
          <p:cNvPr id="8" name="Image 7">
            <a:extLst>
              <a:ext uri="{FF2B5EF4-FFF2-40B4-BE49-F238E27FC236}">
                <a16:creationId xmlns:a16="http://schemas.microsoft.com/office/drawing/2014/main" id="{B5540E79-1C88-4FA9-BEE4-0E0C5E3582BD}"/>
              </a:ext>
            </a:extLst>
          </p:cNvPr>
          <p:cNvPicPr>
            <a:picLocks noChangeAspect="1"/>
          </p:cNvPicPr>
          <p:nvPr/>
        </p:nvPicPr>
        <p:blipFill>
          <a:blip r:embed="rId2"/>
          <a:stretch>
            <a:fillRect/>
          </a:stretch>
        </p:blipFill>
        <p:spPr>
          <a:xfrm>
            <a:off x="1403648" y="543557"/>
            <a:ext cx="6120680" cy="3025594"/>
          </a:xfrm>
          <a:prstGeom prst="rect">
            <a:avLst/>
          </a:prstGeom>
        </p:spPr>
      </p:pic>
      <p:cxnSp>
        <p:nvCxnSpPr>
          <p:cNvPr id="16" name="Connecteur droit 15">
            <a:extLst>
              <a:ext uri="{FF2B5EF4-FFF2-40B4-BE49-F238E27FC236}">
                <a16:creationId xmlns:a16="http://schemas.microsoft.com/office/drawing/2014/main" id="{1EF16079-880C-4E2A-908F-883600F9CB6C}"/>
              </a:ext>
            </a:extLst>
          </p:cNvPr>
          <p:cNvCxnSpPr>
            <a:cxnSpLocks/>
          </p:cNvCxnSpPr>
          <p:nvPr/>
        </p:nvCxnSpPr>
        <p:spPr>
          <a:xfrm>
            <a:off x="1987073" y="1347614"/>
            <a:ext cx="50331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098E631E-9C28-4F09-A4B7-2C990BAF1159}"/>
              </a:ext>
            </a:extLst>
          </p:cNvPr>
          <p:cNvSpPr txBox="1"/>
          <p:nvPr/>
        </p:nvSpPr>
        <p:spPr>
          <a:xfrm>
            <a:off x="4018150" y="929530"/>
            <a:ext cx="2664296" cy="200055"/>
          </a:xfrm>
          <a:prstGeom prst="rect">
            <a:avLst/>
          </a:prstGeom>
          <a:noFill/>
        </p:spPr>
        <p:txBody>
          <a:bodyPr wrap="square" rtlCol="0">
            <a:spAutoFit/>
          </a:bodyPr>
          <a:lstStyle/>
          <a:p>
            <a:pPr algn="ctr"/>
            <a:r>
              <a:rPr lang="fr-FR" sz="700" dirty="0">
                <a:solidFill>
                  <a:srgbClr val="FF0000"/>
                </a:solidFill>
              </a:rPr>
              <a:t>Seuil à partir duquel la mobilisation de dette nouvelle reste difficile</a:t>
            </a:r>
          </a:p>
        </p:txBody>
      </p:sp>
      <p:sp>
        <p:nvSpPr>
          <p:cNvPr id="23" name="ZoneTexte 22">
            <a:extLst>
              <a:ext uri="{FF2B5EF4-FFF2-40B4-BE49-F238E27FC236}">
                <a16:creationId xmlns:a16="http://schemas.microsoft.com/office/drawing/2014/main" id="{2207F8CA-B795-4F00-969E-658368301AD9}"/>
              </a:ext>
            </a:extLst>
          </p:cNvPr>
          <p:cNvSpPr txBox="1"/>
          <p:nvPr/>
        </p:nvSpPr>
        <p:spPr>
          <a:xfrm>
            <a:off x="147141" y="3581898"/>
            <a:ext cx="8713062" cy="1446550"/>
          </a:xfrm>
          <a:prstGeom prst="rect">
            <a:avLst/>
          </a:prstGeom>
          <a:noFill/>
        </p:spPr>
        <p:txBody>
          <a:bodyPr wrap="square" rtlCol="0">
            <a:spAutoFit/>
          </a:bodyPr>
          <a:lstStyle/>
          <a:p>
            <a:r>
              <a:rPr lang="fr-FR" sz="1100" dirty="0"/>
              <a:t>La dette a fortement augmenté en 2020. Malgré cette nouvelle dette, le ratio de capacité de désendettement restait sain en début de période.</a:t>
            </a:r>
          </a:p>
          <a:p>
            <a:r>
              <a:rPr lang="fr-FR" sz="1100" dirty="0"/>
              <a:t>Sa dégradation est principalement liée à la </a:t>
            </a:r>
            <a:r>
              <a:rPr lang="fr-FR" sz="1100" b="1" dirty="0"/>
              <a:t>forte baisse de l’épargne</a:t>
            </a:r>
            <a:r>
              <a:rPr lang="fr-FR" sz="1100" dirty="0"/>
              <a:t>, et non à une nouvelle hausse de l’encours de dette.</a:t>
            </a:r>
          </a:p>
          <a:p>
            <a:r>
              <a:rPr lang="fr-FR" sz="1100" dirty="0"/>
              <a:t>En effet, la dette mobilisée était soutenable en début de période, mais elle ne l’est plus en fin de période, malgré un volume d’endettement relativement stable. La dégradation du ratio est donc principalement imputable à la baisse de l’épargne.</a:t>
            </a:r>
          </a:p>
          <a:p>
            <a:r>
              <a:rPr lang="fr-FR" sz="1100" dirty="0"/>
              <a:t>Cette baisse aurait dû être anticipée afin de mieux maîtriser la section de fonctionnement et de maintenir le ratio de capacité de désendettement autour de </a:t>
            </a:r>
            <a:r>
              <a:rPr lang="fr-FR" sz="1100" b="1" dirty="0"/>
              <a:t>7 années</a:t>
            </a:r>
            <a:r>
              <a:rPr lang="fr-FR" sz="1100" dirty="0"/>
              <a:t>. Les deux hausses de fiscalité se sont révélées insuffisantes pour maintenir cet indicateur à un niveau satisfaisant.</a:t>
            </a:r>
          </a:p>
          <a:p>
            <a:r>
              <a:rPr lang="fr-FR" sz="1100" dirty="0"/>
              <a:t>En fin de période, le ratio devient élevé et laisse </a:t>
            </a:r>
            <a:r>
              <a:rPr lang="fr-FR" sz="1100" b="1" dirty="0"/>
              <a:t>peu de marges de manœuvre à la collectivité pour recourir à de nouveaux emprunts</a:t>
            </a:r>
            <a:r>
              <a:rPr lang="fr-FR" sz="1100" dirty="0"/>
              <a:t>.</a:t>
            </a:r>
          </a:p>
          <a:p>
            <a:pPr algn="just"/>
            <a:r>
              <a:rPr lang="fr-FR" sz="1100" dirty="0"/>
              <a:t>.</a:t>
            </a:r>
          </a:p>
        </p:txBody>
      </p:sp>
    </p:spTree>
    <p:extLst>
      <p:ext uri="{BB962C8B-B14F-4D97-AF65-F5344CB8AC3E}">
        <p14:creationId xmlns:p14="http://schemas.microsoft.com/office/powerpoint/2010/main" val="25137967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445361-6B68-48E8-8270-63AB5FDF5FFA}"/>
              </a:ext>
            </a:extLst>
          </p:cNvPr>
          <p:cNvSpPr>
            <a:spLocks noGrp="1"/>
          </p:cNvSpPr>
          <p:nvPr>
            <p:ph type="sldNum" sz="quarter" idx="4"/>
          </p:nvPr>
        </p:nvSpPr>
        <p:spPr/>
        <p:txBody>
          <a:bodyPr/>
          <a:lstStyle/>
          <a:p>
            <a:fld id="{D458AD11-6F30-4CE7-8933-E6918C7F5695}" type="slidenum">
              <a:rPr lang="fr-FR" smtClean="0"/>
              <a:pPr/>
              <a:t>54</a:t>
            </a:fld>
            <a:endParaRPr lang="fr-FR" dirty="0"/>
          </a:p>
        </p:txBody>
      </p:sp>
      <p:sp>
        <p:nvSpPr>
          <p:cNvPr id="4" name="Espace réservé du texte 3">
            <a:extLst>
              <a:ext uri="{FF2B5EF4-FFF2-40B4-BE49-F238E27FC236}">
                <a16:creationId xmlns:a16="http://schemas.microsoft.com/office/drawing/2014/main" id="{050AFB67-1A15-4BFD-82CC-D63E6969A38B}"/>
              </a:ext>
            </a:extLst>
          </p:cNvPr>
          <p:cNvSpPr>
            <a:spLocks noGrp="1"/>
          </p:cNvSpPr>
          <p:nvPr>
            <p:ph type="body" sz="quarter" idx="16"/>
          </p:nvPr>
        </p:nvSpPr>
        <p:spPr>
          <a:xfrm>
            <a:off x="16353" y="122301"/>
            <a:ext cx="6840760" cy="340717"/>
          </a:xfrm>
        </p:spPr>
        <p:txBody>
          <a:bodyPr/>
          <a:lstStyle/>
          <a:p>
            <a:r>
              <a:rPr lang="fr-FR" dirty="0"/>
              <a:t>L’évolution des ratios financiers</a:t>
            </a:r>
          </a:p>
        </p:txBody>
      </p:sp>
      <p:sp>
        <p:nvSpPr>
          <p:cNvPr id="14" name="ZoneTexte 13">
            <a:extLst>
              <a:ext uri="{FF2B5EF4-FFF2-40B4-BE49-F238E27FC236}">
                <a16:creationId xmlns:a16="http://schemas.microsoft.com/office/drawing/2014/main" id="{95D99AF7-0731-4598-9451-41ED82C1AD0C}"/>
              </a:ext>
            </a:extLst>
          </p:cNvPr>
          <p:cNvSpPr txBox="1"/>
          <p:nvPr/>
        </p:nvSpPr>
        <p:spPr>
          <a:xfrm>
            <a:off x="827584" y="4336697"/>
            <a:ext cx="720080" cy="369332"/>
          </a:xfrm>
          <a:prstGeom prst="rect">
            <a:avLst/>
          </a:prstGeom>
          <a:noFill/>
        </p:spPr>
        <p:txBody>
          <a:bodyPr wrap="square" rtlCol="0">
            <a:spAutoFit/>
          </a:bodyPr>
          <a:lstStyle/>
          <a:p>
            <a:r>
              <a:rPr lang="fr-FR" dirty="0">
                <a:solidFill>
                  <a:schemeClr val="bg1"/>
                </a:solidFill>
              </a:rPr>
              <a:t>3,8%</a:t>
            </a:r>
          </a:p>
        </p:txBody>
      </p:sp>
      <p:sp>
        <p:nvSpPr>
          <p:cNvPr id="13" name="ZoneTexte 12">
            <a:extLst>
              <a:ext uri="{FF2B5EF4-FFF2-40B4-BE49-F238E27FC236}">
                <a16:creationId xmlns:a16="http://schemas.microsoft.com/office/drawing/2014/main" id="{BFF88BFC-626D-4873-902E-B006366539D4}"/>
              </a:ext>
            </a:extLst>
          </p:cNvPr>
          <p:cNvSpPr txBox="1"/>
          <p:nvPr/>
        </p:nvSpPr>
        <p:spPr>
          <a:xfrm>
            <a:off x="6167797" y="1563638"/>
            <a:ext cx="2704187" cy="2862322"/>
          </a:xfrm>
          <a:prstGeom prst="rect">
            <a:avLst/>
          </a:prstGeom>
          <a:solidFill>
            <a:schemeClr val="bg1"/>
          </a:solidFill>
        </p:spPr>
        <p:txBody>
          <a:bodyPr wrap="square" rtlCol="0">
            <a:spAutoFit/>
          </a:bodyPr>
          <a:lstStyle/>
          <a:p>
            <a:pPr algn="just"/>
            <a:r>
              <a:rPr lang="fr-FR" sz="1200" dirty="0"/>
              <a:t>Archamps était la commune avec </a:t>
            </a:r>
            <a:r>
              <a:rPr lang="fr-FR" sz="1200" b="1" dirty="0"/>
              <a:t>l’endettement le plus maîtrisé en 2019</a:t>
            </a:r>
            <a:r>
              <a:rPr lang="fr-FR" sz="1200" dirty="0"/>
              <a:t>, avec un faible niveau d’endettement. En 2025, elle devient </a:t>
            </a:r>
            <a:r>
              <a:rPr lang="fr-FR" sz="1200" b="1" dirty="0"/>
              <a:t>la troisième commune présentant le ratio de capacité de désendettement le plus élevé</a:t>
            </a:r>
            <a:r>
              <a:rPr lang="fr-FR" sz="1200" dirty="0"/>
              <a:t>.</a:t>
            </a:r>
          </a:p>
          <a:p>
            <a:pPr algn="just"/>
            <a:r>
              <a:rPr lang="fr-FR" sz="1200" dirty="0"/>
              <a:t>Il est évident que le niveau d’investissement est important et que la dette augmente. </a:t>
            </a:r>
            <a:r>
              <a:rPr lang="fr-FR" sz="1200" b="1" dirty="0"/>
              <a:t>Le problème n’est donc pas la dette supplémentaire en elle-même, mais la faible maîtrise de l’épargne au regard du stock de dette</a:t>
            </a:r>
            <a:r>
              <a:rPr lang="fr-FR" sz="1200" dirty="0"/>
              <a:t>, ce qui entraîne une forte dégradation du ratio de capacité de désendettement.</a:t>
            </a:r>
          </a:p>
        </p:txBody>
      </p:sp>
      <p:pic>
        <p:nvPicPr>
          <p:cNvPr id="3" name="Image 2">
            <a:extLst>
              <a:ext uri="{FF2B5EF4-FFF2-40B4-BE49-F238E27FC236}">
                <a16:creationId xmlns:a16="http://schemas.microsoft.com/office/drawing/2014/main" id="{4200A3C7-A840-4674-98FF-697618F0484D}"/>
              </a:ext>
            </a:extLst>
          </p:cNvPr>
          <p:cNvPicPr>
            <a:picLocks noChangeAspect="1"/>
          </p:cNvPicPr>
          <p:nvPr/>
        </p:nvPicPr>
        <p:blipFill>
          <a:blip r:embed="rId2"/>
          <a:stretch>
            <a:fillRect/>
          </a:stretch>
        </p:blipFill>
        <p:spPr>
          <a:xfrm>
            <a:off x="286696" y="513340"/>
            <a:ext cx="5866421" cy="4507859"/>
          </a:xfrm>
          <a:prstGeom prst="rect">
            <a:avLst/>
          </a:prstGeom>
        </p:spPr>
      </p:pic>
    </p:spTree>
    <p:extLst>
      <p:ext uri="{BB962C8B-B14F-4D97-AF65-F5344CB8AC3E}">
        <p14:creationId xmlns:p14="http://schemas.microsoft.com/office/powerpoint/2010/main" val="377461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4" name="Connecteur droit 93">
            <a:extLst>
              <a:ext uri="{FF2B5EF4-FFF2-40B4-BE49-F238E27FC236}">
                <a16:creationId xmlns:a16="http://schemas.microsoft.com/office/drawing/2014/main" id="{0339ACAB-496A-45DF-AD77-71A479D3CE48}"/>
              </a:ext>
            </a:extLst>
          </p:cNvPr>
          <p:cNvCxnSpPr>
            <a:cxnSpLocks/>
          </p:cNvCxnSpPr>
          <p:nvPr/>
        </p:nvCxnSpPr>
        <p:spPr>
          <a:xfrm flipV="1">
            <a:off x="4499992" y="4058074"/>
            <a:ext cx="1" cy="547697"/>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725B0A2F-7B11-417C-A42A-5BED5BCB194E}"/>
              </a:ext>
            </a:extLst>
          </p:cNvPr>
          <p:cNvCxnSpPr>
            <a:cxnSpLocks/>
          </p:cNvCxnSpPr>
          <p:nvPr/>
        </p:nvCxnSpPr>
        <p:spPr>
          <a:xfrm flipH="1" flipV="1">
            <a:off x="1268563" y="4375617"/>
            <a:ext cx="3959" cy="2816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F237F634-AE48-40CF-91E5-B67CB9A0AF5D}"/>
              </a:ext>
            </a:extLst>
          </p:cNvPr>
          <p:cNvCxnSpPr>
            <a:cxnSpLocks/>
          </p:cNvCxnSpPr>
          <p:nvPr/>
        </p:nvCxnSpPr>
        <p:spPr>
          <a:xfrm flipV="1">
            <a:off x="5436095" y="2073169"/>
            <a:ext cx="1" cy="547697"/>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B06FE418-B3A9-4E09-AC4A-28CE1A03B7AB}"/>
              </a:ext>
            </a:extLst>
          </p:cNvPr>
          <p:cNvCxnSpPr>
            <a:cxnSpLocks/>
          </p:cNvCxnSpPr>
          <p:nvPr/>
        </p:nvCxnSpPr>
        <p:spPr>
          <a:xfrm flipV="1">
            <a:off x="7236295" y="2358230"/>
            <a:ext cx="1" cy="27284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Espace réservé du numéro de diapositive 1">
            <a:extLst>
              <a:ext uri="{FF2B5EF4-FFF2-40B4-BE49-F238E27FC236}">
                <a16:creationId xmlns:a16="http://schemas.microsoft.com/office/drawing/2014/main" id="{0A380B47-6FEB-4196-8097-3BE230F53CA4}"/>
              </a:ext>
            </a:extLst>
          </p:cNvPr>
          <p:cNvSpPr>
            <a:spLocks noGrp="1"/>
          </p:cNvSpPr>
          <p:nvPr>
            <p:ph type="sldNum" sz="quarter" idx="4"/>
          </p:nvPr>
        </p:nvSpPr>
        <p:spPr/>
        <p:txBody>
          <a:bodyPr/>
          <a:lstStyle/>
          <a:p>
            <a:fld id="{D2AD5D5E-77D5-4102-9D0B-75FE2740C175}" type="slidenum">
              <a:rPr lang="fr-FR" smtClean="0"/>
              <a:pPr/>
              <a:t>55</a:t>
            </a:fld>
            <a:endParaRPr lang="fr-FR" dirty="0"/>
          </a:p>
        </p:txBody>
      </p:sp>
      <p:sp>
        <p:nvSpPr>
          <p:cNvPr id="4" name="Espace réservé du texte 3">
            <a:extLst>
              <a:ext uri="{FF2B5EF4-FFF2-40B4-BE49-F238E27FC236}">
                <a16:creationId xmlns:a16="http://schemas.microsoft.com/office/drawing/2014/main" id="{1BFC95CA-6410-4C55-830F-A0972F7E2419}"/>
              </a:ext>
            </a:extLst>
          </p:cNvPr>
          <p:cNvSpPr>
            <a:spLocks noGrp="1"/>
          </p:cNvSpPr>
          <p:nvPr>
            <p:ph type="body" sz="quarter" idx="16"/>
          </p:nvPr>
        </p:nvSpPr>
        <p:spPr>
          <a:xfrm>
            <a:off x="395536" y="622137"/>
            <a:ext cx="7488830" cy="340717"/>
          </a:xfrm>
        </p:spPr>
        <p:txBody>
          <a:bodyPr/>
          <a:lstStyle/>
          <a:p>
            <a:r>
              <a:rPr lang="fr-FR" sz="1800" dirty="0"/>
              <a:t>Le taux d’épargne et le ratio de capacité de désendettement</a:t>
            </a:r>
          </a:p>
        </p:txBody>
      </p:sp>
      <p:sp>
        <p:nvSpPr>
          <p:cNvPr id="5" name="Espace réservé du texte 4">
            <a:extLst>
              <a:ext uri="{FF2B5EF4-FFF2-40B4-BE49-F238E27FC236}">
                <a16:creationId xmlns:a16="http://schemas.microsoft.com/office/drawing/2014/main" id="{06E950A1-3150-4AAE-A050-4DC689F79A3D}"/>
              </a:ext>
            </a:extLst>
          </p:cNvPr>
          <p:cNvSpPr>
            <a:spLocks noGrp="1"/>
          </p:cNvSpPr>
          <p:nvPr>
            <p:ph type="body" sz="quarter" idx="13"/>
          </p:nvPr>
        </p:nvSpPr>
        <p:spPr>
          <a:xfrm>
            <a:off x="395536" y="265981"/>
            <a:ext cx="6408712" cy="340717"/>
          </a:xfrm>
        </p:spPr>
        <p:txBody>
          <a:bodyPr/>
          <a:lstStyle/>
          <a:p>
            <a:r>
              <a:rPr lang="fr-FR" dirty="0"/>
              <a:t>Évolution des deux principaux ratios </a:t>
            </a:r>
          </a:p>
        </p:txBody>
      </p:sp>
      <p:grpSp>
        <p:nvGrpSpPr>
          <p:cNvPr id="55" name="Groupe 54">
            <a:extLst>
              <a:ext uri="{FF2B5EF4-FFF2-40B4-BE49-F238E27FC236}">
                <a16:creationId xmlns:a16="http://schemas.microsoft.com/office/drawing/2014/main" id="{29994892-65FE-47C5-B3CC-6EC3E6015EF0}"/>
              </a:ext>
            </a:extLst>
          </p:cNvPr>
          <p:cNvGrpSpPr/>
          <p:nvPr/>
        </p:nvGrpSpPr>
        <p:grpSpPr>
          <a:xfrm>
            <a:off x="306709" y="1373617"/>
            <a:ext cx="8441755" cy="1414158"/>
            <a:chOff x="1363655" y="2357788"/>
            <a:chExt cx="10360870" cy="1885545"/>
          </a:xfrm>
        </p:grpSpPr>
        <p:grpSp>
          <p:nvGrpSpPr>
            <p:cNvPr id="56" name="Groupe 55">
              <a:extLst>
                <a:ext uri="{FF2B5EF4-FFF2-40B4-BE49-F238E27FC236}">
                  <a16:creationId xmlns:a16="http://schemas.microsoft.com/office/drawing/2014/main" id="{DAF9E9A8-E2F0-4E1A-AA6A-8CA42F6F7AE1}"/>
                </a:ext>
              </a:extLst>
            </p:cNvPr>
            <p:cNvGrpSpPr/>
            <p:nvPr/>
          </p:nvGrpSpPr>
          <p:grpSpPr>
            <a:xfrm>
              <a:off x="1363655" y="2575902"/>
              <a:ext cx="9844913" cy="1667431"/>
              <a:chOff x="2403238" y="2575902"/>
              <a:chExt cx="7365170" cy="1667431"/>
            </a:xfrm>
          </p:grpSpPr>
          <p:sp>
            <p:nvSpPr>
              <p:cNvPr id="58" name="ZoneTexte 57">
                <a:extLst>
                  <a:ext uri="{FF2B5EF4-FFF2-40B4-BE49-F238E27FC236}">
                    <a16:creationId xmlns:a16="http://schemas.microsoft.com/office/drawing/2014/main" id="{D4E8D4E9-12AD-478B-914E-6070BCD652E5}"/>
                  </a:ext>
                </a:extLst>
              </p:cNvPr>
              <p:cNvSpPr txBox="1"/>
              <p:nvPr/>
            </p:nvSpPr>
            <p:spPr>
              <a:xfrm>
                <a:off x="5180166" y="2652580"/>
                <a:ext cx="648072" cy="400110"/>
              </a:xfrm>
              <a:prstGeom prst="rect">
                <a:avLst/>
              </a:prstGeom>
              <a:noFill/>
            </p:spPr>
            <p:txBody>
              <a:bodyPr wrap="square" rtlCol="0">
                <a:spAutoFit/>
              </a:bodyPr>
              <a:lstStyle/>
              <a:p>
                <a:r>
                  <a:rPr lang="fr-FR" sz="1350" dirty="0"/>
                  <a:t>10%</a:t>
                </a:r>
              </a:p>
            </p:txBody>
          </p:sp>
          <p:grpSp>
            <p:nvGrpSpPr>
              <p:cNvPr id="59" name="Groupe 58">
                <a:extLst>
                  <a:ext uri="{FF2B5EF4-FFF2-40B4-BE49-F238E27FC236}">
                    <a16:creationId xmlns:a16="http://schemas.microsoft.com/office/drawing/2014/main" id="{4D775FA1-5286-4808-A768-B1264B7517A8}"/>
                  </a:ext>
                </a:extLst>
              </p:cNvPr>
              <p:cNvGrpSpPr/>
              <p:nvPr/>
            </p:nvGrpSpPr>
            <p:grpSpPr>
              <a:xfrm>
                <a:off x="2423592" y="2650415"/>
                <a:ext cx="7344816" cy="1592918"/>
                <a:chOff x="2423592" y="2362383"/>
                <a:chExt cx="7344816" cy="1592918"/>
              </a:xfrm>
            </p:grpSpPr>
            <p:sp>
              <p:nvSpPr>
                <p:cNvPr id="64" name="Flèche droite 19">
                  <a:extLst>
                    <a:ext uri="{FF2B5EF4-FFF2-40B4-BE49-F238E27FC236}">
                      <a16:creationId xmlns:a16="http://schemas.microsoft.com/office/drawing/2014/main" id="{69F46AFA-4384-40C6-AD99-D183A9046D77}"/>
                    </a:ext>
                  </a:extLst>
                </p:cNvPr>
                <p:cNvSpPr/>
                <p:nvPr/>
              </p:nvSpPr>
              <p:spPr>
                <a:xfrm>
                  <a:off x="2423592" y="2659156"/>
                  <a:ext cx="7344816" cy="1296145"/>
                </a:xfrm>
                <a:prstGeom prst="rightArrow">
                  <a:avLst/>
                </a:prstGeom>
                <a:gradFill flip="none" rotWithShape="1">
                  <a:gsLst>
                    <a:gs pos="0">
                      <a:schemeClr val="tx1"/>
                    </a:gs>
                    <a:gs pos="59000">
                      <a:schemeClr val="accent3"/>
                    </a:gs>
                    <a:gs pos="16000">
                      <a:srgbClr val="C00000"/>
                    </a:gs>
                    <a:gs pos="39000">
                      <a:srgbClr val="FFC00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00" dirty="0"/>
                    <a:t>BAROMETRE DE L’EPARGNE BRUTE</a:t>
                  </a:r>
                </a:p>
              </p:txBody>
            </p:sp>
            <p:cxnSp>
              <p:nvCxnSpPr>
                <p:cNvPr id="65" name="Connecteur droit 64">
                  <a:extLst>
                    <a:ext uri="{FF2B5EF4-FFF2-40B4-BE49-F238E27FC236}">
                      <a16:creationId xmlns:a16="http://schemas.microsoft.com/office/drawing/2014/main" id="{501ABD16-C250-46CA-BC2A-00D8A8D50A94}"/>
                    </a:ext>
                  </a:extLst>
                </p:cNvPr>
                <p:cNvCxnSpPr/>
                <p:nvPr/>
              </p:nvCxnSpPr>
              <p:spPr>
                <a:xfrm>
                  <a:off x="2438692" y="236238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74D457B4-DCF5-4F5A-9EC3-A57B8E783590}"/>
                    </a:ext>
                  </a:extLst>
                </p:cNvPr>
                <p:cNvCxnSpPr/>
                <p:nvPr/>
              </p:nvCxnSpPr>
              <p:spPr>
                <a:xfrm>
                  <a:off x="3734836" y="236238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50F02772-7986-4F6E-BAA0-3327DEC30122}"/>
                    </a:ext>
                  </a:extLst>
                </p:cNvPr>
                <p:cNvCxnSpPr/>
                <p:nvPr/>
              </p:nvCxnSpPr>
              <p:spPr>
                <a:xfrm>
                  <a:off x="5102988" y="236238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6969662D-973F-478B-9B63-1A7DD31EAE66}"/>
                    </a:ext>
                  </a:extLst>
                </p:cNvPr>
                <p:cNvCxnSpPr/>
                <p:nvPr/>
              </p:nvCxnSpPr>
              <p:spPr>
                <a:xfrm>
                  <a:off x="6543148" y="236238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22405C70-BFD7-4FD2-9AEE-4A9FF7801A4D}"/>
                    </a:ext>
                  </a:extLst>
                </p:cNvPr>
                <p:cNvCxnSpPr/>
                <p:nvPr/>
              </p:nvCxnSpPr>
              <p:spPr>
                <a:xfrm>
                  <a:off x="7983308" y="2362383"/>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0" name="ZoneTexte 59">
                <a:extLst>
                  <a:ext uri="{FF2B5EF4-FFF2-40B4-BE49-F238E27FC236}">
                    <a16:creationId xmlns:a16="http://schemas.microsoft.com/office/drawing/2014/main" id="{671A13F4-902F-4E7B-829A-1D8939E6AA50}"/>
                  </a:ext>
                </a:extLst>
              </p:cNvPr>
              <p:cNvSpPr txBox="1"/>
              <p:nvPr/>
            </p:nvSpPr>
            <p:spPr>
              <a:xfrm>
                <a:off x="2403238" y="2577264"/>
                <a:ext cx="576064" cy="400110"/>
              </a:xfrm>
              <a:prstGeom prst="rect">
                <a:avLst/>
              </a:prstGeom>
              <a:noFill/>
            </p:spPr>
            <p:txBody>
              <a:bodyPr wrap="square" rtlCol="0">
                <a:spAutoFit/>
              </a:bodyPr>
              <a:lstStyle/>
              <a:p>
                <a:r>
                  <a:rPr lang="fr-FR" sz="1350" dirty="0"/>
                  <a:t>0%</a:t>
                </a:r>
              </a:p>
            </p:txBody>
          </p:sp>
          <p:sp>
            <p:nvSpPr>
              <p:cNvPr id="61" name="ZoneTexte 60">
                <a:extLst>
                  <a:ext uri="{FF2B5EF4-FFF2-40B4-BE49-F238E27FC236}">
                    <a16:creationId xmlns:a16="http://schemas.microsoft.com/office/drawing/2014/main" id="{8D4763FE-DCFB-4A2F-9CE7-47D28597D513}"/>
                  </a:ext>
                </a:extLst>
              </p:cNvPr>
              <p:cNvSpPr txBox="1"/>
              <p:nvPr/>
            </p:nvSpPr>
            <p:spPr>
              <a:xfrm>
                <a:off x="3465277" y="2622418"/>
                <a:ext cx="576064" cy="400110"/>
              </a:xfrm>
              <a:prstGeom prst="rect">
                <a:avLst/>
              </a:prstGeom>
              <a:noFill/>
            </p:spPr>
            <p:txBody>
              <a:bodyPr wrap="square" rtlCol="0">
                <a:spAutoFit/>
              </a:bodyPr>
              <a:lstStyle/>
              <a:p>
                <a:r>
                  <a:rPr lang="fr-FR" sz="1350" dirty="0"/>
                  <a:t>5%</a:t>
                </a:r>
              </a:p>
            </p:txBody>
          </p:sp>
          <p:sp>
            <p:nvSpPr>
              <p:cNvPr id="62" name="ZoneTexte 61">
                <a:extLst>
                  <a:ext uri="{FF2B5EF4-FFF2-40B4-BE49-F238E27FC236}">
                    <a16:creationId xmlns:a16="http://schemas.microsoft.com/office/drawing/2014/main" id="{AE017170-DA4D-480A-A6B2-757CBF13B480}"/>
                  </a:ext>
                </a:extLst>
              </p:cNvPr>
              <p:cNvSpPr txBox="1"/>
              <p:nvPr/>
            </p:nvSpPr>
            <p:spPr>
              <a:xfrm>
                <a:off x="6505622" y="2683657"/>
                <a:ext cx="648072" cy="400109"/>
              </a:xfrm>
              <a:prstGeom prst="rect">
                <a:avLst/>
              </a:prstGeom>
              <a:noFill/>
            </p:spPr>
            <p:txBody>
              <a:bodyPr wrap="square" rtlCol="0">
                <a:spAutoFit/>
              </a:bodyPr>
              <a:lstStyle/>
              <a:p>
                <a:r>
                  <a:rPr lang="fr-FR" sz="1350" dirty="0"/>
                  <a:t>15%</a:t>
                </a:r>
              </a:p>
            </p:txBody>
          </p:sp>
          <p:sp>
            <p:nvSpPr>
              <p:cNvPr id="63" name="ZoneTexte 62">
                <a:extLst>
                  <a:ext uri="{FF2B5EF4-FFF2-40B4-BE49-F238E27FC236}">
                    <a16:creationId xmlns:a16="http://schemas.microsoft.com/office/drawing/2014/main" id="{3A76C81E-A70F-4497-A2E4-E36F907E9779}"/>
                  </a:ext>
                </a:extLst>
              </p:cNvPr>
              <p:cNvSpPr txBox="1"/>
              <p:nvPr/>
            </p:nvSpPr>
            <p:spPr>
              <a:xfrm>
                <a:off x="7976509" y="2575902"/>
                <a:ext cx="648072" cy="400110"/>
              </a:xfrm>
              <a:prstGeom prst="rect">
                <a:avLst/>
              </a:prstGeom>
              <a:noFill/>
            </p:spPr>
            <p:txBody>
              <a:bodyPr wrap="square" rtlCol="0">
                <a:spAutoFit/>
              </a:bodyPr>
              <a:lstStyle/>
              <a:p>
                <a:r>
                  <a:rPr lang="fr-FR" sz="1350" dirty="0"/>
                  <a:t>20%</a:t>
                </a:r>
              </a:p>
            </p:txBody>
          </p:sp>
        </p:grpSp>
        <p:sp>
          <p:nvSpPr>
            <p:cNvPr id="57" name="ZoneTexte 56">
              <a:extLst>
                <a:ext uri="{FF2B5EF4-FFF2-40B4-BE49-F238E27FC236}">
                  <a16:creationId xmlns:a16="http://schemas.microsoft.com/office/drawing/2014/main" id="{B5014872-8B26-4919-A206-9FB481965EEE}"/>
                </a:ext>
              </a:extLst>
            </p:cNvPr>
            <p:cNvSpPr txBox="1"/>
            <p:nvPr/>
          </p:nvSpPr>
          <p:spPr>
            <a:xfrm>
              <a:off x="9505382" y="2357788"/>
              <a:ext cx="2219143" cy="738665"/>
            </a:xfrm>
            <a:prstGeom prst="rect">
              <a:avLst/>
            </a:prstGeom>
            <a:noFill/>
          </p:spPr>
          <p:txBody>
            <a:bodyPr wrap="square" rtlCol="0">
              <a:spAutoFit/>
            </a:bodyPr>
            <a:lstStyle/>
            <a:p>
              <a:r>
                <a:rPr lang="fr-FR" sz="1000" dirty="0"/>
                <a:t>L’épargne brute en % des recettes réelles de fonctionnement</a:t>
              </a:r>
            </a:p>
          </p:txBody>
        </p:sp>
      </p:grpSp>
      <p:grpSp>
        <p:nvGrpSpPr>
          <p:cNvPr id="70" name="Groupe 69">
            <a:extLst>
              <a:ext uri="{FF2B5EF4-FFF2-40B4-BE49-F238E27FC236}">
                <a16:creationId xmlns:a16="http://schemas.microsoft.com/office/drawing/2014/main" id="{635FC4E7-B5AC-4C30-8A3F-A9FE82B5BB1F}"/>
              </a:ext>
            </a:extLst>
          </p:cNvPr>
          <p:cNvGrpSpPr/>
          <p:nvPr/>
        </p:nvGrpSpPr>
        <p:grpSpPr>
          <a:xfrm>
            <a:off x="290265" y="3595418"/>
            <a:ext cx="8033627" cy="1157518"/>
            <a:chOff x="1343473" y="1925148"/>
            <a:chExt cx="9865096" cy="1543357"/>
          </a:xfrm>
        </p:grpSpPr>
        <p:grpSp>
          <p:nvGrpSpPr>
            <p:cNvPr id="71" name="Groupe 70">
              <a:extLst>
                <a:ext uri="{FF2B5EF4-FFF2-40B4-BE49-F238E27FC236}">
                  <a16:creationId xmlns:a16="http://schemas.microsoft.com/office/drawing/2014/main" id="{58E1AFF2-8AD2-4957-98CB-96585DD12AC9}"/>
                </a:ext>
              </a:extLst>
            </p:cNvPr>
            <p:cNvGrpSpPr/>
            <p:nvPr/>
          </p:nvGrpSpPr>
          <p:grpSpPr>
            <a:xfrm>
              <a:off x="1343473" y="1925148"/>
              <a:ext cx="9865096" cy="1543357"/>
              <a:chOff x="1343473" y="1925148"/>
              <a:chExt cx="9865096" cy="1543357"/>
            </a:xfrm>
          </p:grpSpPr>
          <p:grpSp>
            <p:nvGrpSpPr>
              <p:cNvPr id="74" name="Groupe 73">
                <a:extLst>
                  <a:ext uri="{FF2B5EF4-FFF2-40B4-BE49-F238E27FC236}">
                    <a16:creationId xmlns:a16="http://schemas.microsoft.com/office/drawing/2014/main" id="{D7B4295C-731D-427E-84B0-AF0EC9FF6C8F}"/>
                  </a:ext>
                </a:extLst>
              </p:cNvPr>
              <p:cNvGrpSpPr/>
              <p:nvPr/>
            </p:nvGrpSpPr>
            <p:grpSpPr>
              <a:xfrm>
                <a:off x="1343473" y="1925148"/>
                <a:ext cx="9865096" cy="1543357"/>
                <a:chOff x="2388139" y="1925148"/>
                <a:chExt cx="7380269" cy="1543357"/>
              </a:xfrm>
            </p:grpSpPr>
            <p:sp>
              <p:nvSpPr>
                <p:cNvPr id="77" name="ZoneTexte 76">
                  <a:extLst>
                    <a:ext uri="{FF2B5EF4-FFF2-40B4-BE49-F238E27FC236}">
                      <a16:creationId xmlns:a16="http://schemas.microsoft.com/office/drawing/2014/main" id="{42534B77-B45F-4928-8C70-BBC17403948F}"/>
                    </a:ext>
                  </a:extLst>
                </p:cNvPr>
                <p:cNvSpPr txBox="1"/>
                <p:nvPr/>
              </p:nvSpPr>
              <p:spPr>
                <a:xfrm>
                  <a:off x="4108084" y="1979261"/>
                  <a:ext cx="648072" cy="400109"/>
                </a:xfrm>
                <a:prstGeom prst="rect">
                  <a:avLst/>
                </a:prstGeom>
                <a:noFill/>
              </p:spPr>
              <p:txBody>
                <a:bodyPr wrap="square" rtlCol="0">
                  <a:spAutoFit/>
                </a:bodyPr>
                <a:lstStyle/>
                <a:p>
                  <a:r>
                    <a:rPr lang="fr-FR" sz="1350" dirty="0"/>
                    <a:t>4</a:t>
                  </a:r>
                </a:p>
              </p:txBody>
            </p:sp>
            <p:grpSp>
              <p:nvGrpSpPr>
                <p:cNvPr id="78" name="Groupe 77">
                  <a:extLst>
                    <a:ext uri="{FF2B5EF4-FFF2-40B4-BE49-F238E27FC236}">
                      <a16:creationId xmlns:a16="http://schemas.microsoft.com/office/drawing/2014/main" id="{16813B31-8DA4-4BF5-826C-1C064C5D0C15}"/>
                    </a:ext>
                  </a:extLst>
                </p:cNvPr>
                <p:cNvGrpSpPr/>
                <p:nvPr/>
              </p:nvGrpSpPr>
              <p:grpSpPr>
                <a:xfrm>
                  <a:off x="2423592" y="2060848"/>
                  <a:ext cx="7344816" cy="1407657"/>
                  <a:chOff x="2423592" y="1772816"/>
                  <a:chExt cx="7344816" cy="1407657"/>
                </a:xfrm>
              </p:grpSpPr>
              <p:sp>
                <p:nvSpPr>
                  <p:cNvPr id="83" name="Flèche droite 39">
                    <a:extLst>
                      <a:ext uri="{FF2B5EF4-FFF2-40B4-BE49-F238E27FC236}">
                        <a16:creationId xmlns:a16="http://schemas.microsoft.com/office/drawing/2014/main" id="{AD4772E0-1F38-4154-9949-980C51804689}"/>
                      </a:ext>
                    </a:extLst>
                  </p:cNvPr>
                  <p:cNvSpPr/>
                  <p:nvPr/>
                </p:nvSpPr>
                <p:spPr>
                  <a:xfrm>
                    <a:off x="2423592" y="1884329"/>
                    <a:ext cx="7344816" cy="1296144"/>
                  </a:xfrm>
                  <a:prstGeom prst="rightArrow">
                    <a:avLst/>
                  </a:prstGeom>
                  <a:gradFill flip="none" rotWithShape="1">
                    <a:gsLst>
                      <a:gs pos="77000">
                        <a:schemeClr val="tx1"/>
                      </a:gs>
                      <a:gs pos="23000">
                        <a:schemeClr val="accent3"/>
                      </a:gs>
                      <a:gs pos="58000">
                        <a:srgbClr val="C00000"/>
                      </a:gs>
                      <a:gs pos="33000">
                        <a:srgbClr val="FFC000"/>
                      </a:gs>
                      <a:gs pos="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t>BAROMETRE DU RATIO DE CAPACITE DE DESENDETTEMENT</a:t>
                    </a:r>
                  </a:p>
                </p:txBody>
              </p:sp>
              <p:cxnSp>
                <p:nvCxnSpPr>
                  <p:cNvPr id="84" name="Connecteur droit 83">
                    <a:extLst>
                      <a:ext uri="{FF2B5EF4-FFF2-40B4-BE49-F238E27FC236}">
                        <a16:creationId xmlns:a16="http://schemas.microsoft.com/office/drawing/2014/main" id="{599AAC21-FF42-4EE2-81F7-9D9556BAFD87}"/>
                      </a:ext>
                    </a:extLst>
                  </p:cNvPr>
                  <p:cNvCxnSpPr/>
                  <p:nvPr/>
                </p:nvCxnSpPr>
                <p:spPr>
                  <a:xfrm>
                    <a:off x="2423592" y="1772816"/>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necteur droit 84">
                    <a:extLst>
                      <a:ext uri="{FF2B5EF4-FFF2-40B4-BE49-F238E27FC236}">
                        <a16:creationId xmlns:a16="http://schemas.microsoft.com/office/drawing/2014/main" id="{BD943F10-61C3-44F3-A00B-7108B4907443}"/>
                      </a:ext>
                    </a:extLst>
                  </p:cNvPr>
                  <p:cNvCxnSpPr/>
                  <p:nvPr/>
                </p:nvCxnSpPr>
                <p:spPr>
                  <a:xfrm>
                    <a:off x="3271821" y="1772816"/>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Connecteur droit 85">
                    <a:extLst>
                      <a:ext uri="{FF2B5EF4-FFF2-40B4-BE49-F238E27FC236}">
                        <a16:creationId xmlns:a16="http://schemas.microsoft.com/office/drawing/2014/main" id="{6C767735-6B39-44E7-A023-53A413F7E308}"/>
                      </a:ext>
                    </a:extLst>
                  </p:cNvPr>
                  <p:cNvCxnSpPr/>
                  <p:nvPr/>
                </p:nvCxnSpPr>
                <p:spPr>
                  <a:xfrm>
                    <a:off x="4234845" y="2051269"/>
                    <a:ext cx="0" cy="7920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Connecteur droit 86">
                    <a:extLst>
                      <a:ext uri="{FF2B5EF4-FFF2-40B4-BE49-F238E27FC236}">
                        <a16:creationId xmlns:a16="http://schemas.microsoft.com/office/drawing/2014/main" id="{E373BA62-4042-47C1-9433-A7B02FD58B31}"/>
                      </a:ext>
                    </a:extLst>
                  </p:cNvPr>
                  <p:cNvCxnSpPr>
                    <a:cxnSpLocks/>
                    <a:stCxn id="81" idx="1"/>
                  </p:cNvCxnSpPr>
                  <p:nvPr/>
                </p:nvCxnSpPr>
                <p:spPr>
                  <a:xfrm>
                    <a:off x="4973926" y="1899719"/>
                    <a:ext cx="6020" cy="95321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8F770EF9-5087-4A5E-8425-3BA4965BA5E9}"/>
                      </a:ext>
                    </a:extLst>
                  </p:cNvPr>
                  <p:cNvCxnSpPr/>
                  <p:nvPr/>
                </p:nvCxnSpPr>
                <p:spPr>
                  <a:xfrm>
                    <a:off x="5874746" y="1910592"/>
                    <a:ext cx="6799" cy="9545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ZoneTexte 78">
                  <a:extLst>
                    <a:ext uri="{FF2B5EF4-FFF2-40B4-BE49-F238E27FC236}">
                      <a16:creationId xmlns:a16="http://schemas.microsoft.com/office/drawing/2014/main" id="{B555234B-E427-4769-9608-F5D867FA0780}"/>
                    </a:ext>
                  </a:extLst>
                </p:cNvPr>
                <p:cNvSpPr txBox="1"/>
                <p:nvPr/>
              </p:nvSpPr>
              <p:spPr>
                <a:xfrm>
                  <a:off x="2388139" y="1987696"/>
                  <a:ext cx="576064" cy="400109"/>
                </a:xfrm>
                <a:prstGeom prst="rect">
                  <a:avLst/>
                </a:prstGeom>
                <a:noFill/>
              </p:spPr>
              <p:txBody>
                <a:bodyPr wrap="square" rtlCol="0">
                  <a:spAutoFit/>
                </a:bodyPr>
                <a:lstStyle/>
                <a:p>
                  <a:r>
                    <a:rPr lang="fr-FR" sz="1350" dirty="0"/>
                    <a:t>0</a:t>
                  </a:r>
                </a:p>
              </p:txBody>
            </p:sp>
            <p:sp>
              <p:nvSpPr>
                <p:cNvPr id="80" name="ZoneTexte 79">
                  <a:extLst>
                    <a:ext uri="{FF2B5EF4-FFF2-40B4-BE49-F238E27FC236}">
                      <a16:creationId xmlns:a16="http://schemas.microsoft.com/office/drawing/2014/main" id="{2837FBBF-7D6F-4D85-9EC8-8A9B3C3C32AD}"/>
                    </a:ext>
                  </a:extLst>
                </p:cNvPr>
                <p:cNvSpPr txBox="1"/>
                <p:nvPr/>
              </p:nvSpPr>
              <p:spPr>
                <a:xfrm>
                  <a:off x="3266580" y="1987696"/>
                  <a:ext cx="576064" cy="400109"/>
                </a:xfrm>
                <a:prstGeom prst="rect">
                  <a:avLst/>
                </a:prstGeom>
                <a:noFill/>
              </p:spPr>
              <p:txBody>
                <a:bodyPr wrap="square" rtlCol="0">
                  <a:spAutoFit/>
                </a:bodyPr>
                <a:lstStyle/>
                <a:p>
                  <a:r>
                    <a:rPr lang="fr-FR" sz="1350" dirty="0"/>
                    <a:t>2</a:t>
                  </a:r>
                </a:p>
              </p:txBody>
            </p:sp>
            <p:sp>
              <p:nvSpPr>
                <p:cNvPr id="81" name="ZoneTexte 80">
                  <a:extLst>
                    <a:ext uri="{FF2B5EF4-FFF2-40B4-BE49-F238E27FC236}">
                      <a16:creationId xmlns:a16="http://schemas.microsoft.com/office/drawing/2014/main" id="{0AC3D45D-C4F6-4B20-9E91-86E24E7CB840}"/>
                    </a:ext>
                  </a:extLst>
                </p:cNvPr>
                <p:cNvSpPr txBox="1"/>
                <p:nvPr/>
              </p:nvSpPr>
              <p:spPr>
                <a:xfrm>
                  <a:off x="4973926" y="1987696"/>
                  <a:ext cx="648072" cy="400109"/>
                </a:xfrm>
                <a:prstGeom prst="rect">
                  <a:avLst/>
                </a:prstGeom>
                <a:noFill/>
              </p:spPr>
              <p:txBody>
                <a:bodyPr wrap="square" rtlCol="0">
                  <a:spAutoFit/>
                </a:bodyPr>
                <a:lstStyle/>
                <a:p>
                  <a:r>
                    <a:rPr lang="fr-FR" sz="1350" dirty="0"/>
                    <a:t>6</a:t>
                  </a:r>
                </a:p>
              </p:txBody>
            </p:sp>
            <p:sp>
              <p:nvSpPr>
                <p:cNvPr id="82" name="ZoneTexte 81">
                  <a:extLst>
                    <a:ext uri="{FF2B5EF4-FFF2-40B4-BE49-F238E27FC236}">
                      <a16:creationId xmlns:a16="http://schemas.microsoft.com/office/drawing/2014/main" id="{80DD08CD-9E36-43D5-A299-99AEF7A1644B}"/>
                    </a:ext>
                  </a:extLst>
                </p:cNvPr>
                <p:cNvSpPr txBox="1"/>
                <p:nvPr/>
              </p:nvSpPr>
              <p:spPr>
                <a:xfrm>
                  <a:off x="5859694" y="1925148"/>
                  <a:ext cx="648072" cy="400109"/>
                </a:xfrm>
                <a:prstGeom prst="rect">
                  <a:avLst/>
                </a:prstGeom>
                <a:noFill/>
              </p:spPr>
              <p:txBody>
                <a:bodyPr wrap="square" rtlCol="0">
                  <a:spAutoFit/>
                </a:bodyPr>
                <a:lstStyle/>
                <a:p>
                  <a:r>
                    <a:rPr lang="fr-FR" sz="1350" dirty="0"/>
                    <a:t>8</a:t>
                  </a:r>
                </a:p>
              </p:txBody>
            </p:sp>
          </p:grpSp>
          <p:cxnSp>
            <p:nvCxnSpPr>
              <p:cNvPr id="75" name="Connecteur droit 74">
                <a:extLst>
                  <a:ext uri="{FF2B5EF4-FFF2-40B4-BE49-F238E27FC236}">
                    <a16:creationId xmlns:a16="http://schemas.microsoft.com/office/drawing/2014/main" id="{B7C98FCC-8A08-4D27-AB37-2C9FE87AE51B}"/>
                  </a:ext>
                </a:extLst>
              </p:cNvPr>
              <p:cNvCxnSpPr/>
              <p:nvPr/>
            </p:nvCxnSpPr>
            <p:spPr>
              <a:xfrm>
                <a:off x="7080299" y="2052517"/>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ZoneTexte 75">
                <a:extLst>
                  <a:ext uri="{FF2B5EF4-FFF2-40B4-BE49-F238E27FC236}">
                    <a16:creationId xmlns:a16="http://schemas.microsoft.com/office/drawing/2014/main" id="{CF1B4343-9484-443A-B756-28AB55AF27B8}"/>
                  </a:ext>
                </a:extLst>
              </p:cNvPr>
              <p:cNvSpPr txBox="1"/>
              <p:nvPr/>
            </p:nvSpPr>
            <p:spPr>
              <a:xfrm>
                <a:off x="7072252" y="1979364"/>
                <a:ext cx="866268" cy="400109"/>
              </a:xfrm>
              <a:prstGeom prst="rect">
                <a:avLst/>
              </a:prstGeom>
              <a:noFill/>
            </p:spPr>
            <p:txBody>
              <a:bodyPr wrap="square" rtlCol="0">
                <a:spAutoFit/>
              </a:bodyPr>
              <a:lstStyle/>
              <a:p>
                <a:r>
                  <a:rPr lang="fr-FR" sz="1350" dirty="0"/>
                  <a:t>10</a:t>
                </a:r>
              </a:p>
            </p:txBody>
          </p:sp>
        </p:grpSp>
        <p:cxnSp>
          <p:nvCxnSpPr>
            <p:cNvPr id="72" name="Connecteur droit 71">
              <a:extLst>
                <a:ext uri="{FF2B5EF4-FFF2-40B4-BE49-F238E27FC236}">
                  <a16:creationId xmlns:a16="http://schemas.microsoft.com/office/drawing/2014/main" id="{BCC7F7ED-2D70-4342-B434-5AA12A13EC18}"/>
                </a:ext>
              </a:extLst>
            </p:cNvPr>
            <p:cNvCxnSpPr/>
            <p:nvPr/>
          </p:nvCxnSpPr>
          <p:spPr>
            <a:xfrm>
              <a:off x="8202928" y="2052414"/>
              <a:ext cx="0" cy="1080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ZoneTexte 72">
              <a:extLst>
                <a:ext uri="{FF2B5EF4-FFF2-40B4-BE49-F238E27FC236}">
                  <a16:creationId xmlns:a16="http://schemas.microsoft.com/office/drawing/2014/main" id="{F684F6FE-CB09-4E21-9D0B-82718EAB7D4C}"/>
                </a:ext>
              </a:extLst>
            </p:cNvPr>
            <p:cNvSpPr txBox="1"/>
            <p:nvPr/>
          </p:nvSpPr>
          <p:spPr>
            <a:xfrm>
              <a:off x="8194881" y="1979261"/>
              <a:ext cx="866268" cy="400109"/>
            </a:xfrm>
            <a:prstGeom prst="rect">
              <a:avLst/>
            </a:prstGeom>
            <a:noFill/>
          </p:spPr>
          <p:txBody>
            <a:bodyPr wrap="square" rtlCol="0">
              <a:spAutoFit/>
            </a:bodyPr>
            <a:lstStyle/>
            <a:p>
              <a:r>
                <a:rPr lang="fr-FR" sz="1350" dirty="0"/>
                <a:t>12</a:t>
              </a:r>
            </a:p>
          </p:txBody>
        </p:sp>
      </p:grpSp>
      <p:sp>
        <p:nvSpPr>
          <p:cNvPr id="89" name="ZoneTexte 88">
            <a:extLst>
              <a:ext uri="{FF2B5EF4-FFF2-40B4-BE49-F238E27FC236}">
                <a16:creationId xmlns:a16="http://schemas.microsoft.com/office/drawing/2014/main" id="{44B4B5D8-D389-4F96-9A01-20210F5F2EC3}"/>
              </a:ext>
            </a:extLst>
          </p:cNvPr>
          <p:cNvSpPr txBox="1"/>
          <p:nvPr/>
        </p:nvSpPr>
        <p:spPr>
          <a:xfrm>
            <a:off x="6399598" y="3342487"/>
            <a:ext cx="2641600" cy="600164"/>
          </a:xfrm>
          <a:prstGeom prst="rect">
            <a:avLst/>
          </a:prstGeom>
          <a:noFill/>
        </p:spPr>
        <p:txBody>
          <a:bodyPr wrap="square" rtlCol="0">
            <a:spAutoFit/>
          </a:bodyPr>
          <a:lstStyle/>
          <a:p>
            <a:r>
              <a:rPr lang="fr-FR" sz="1100" dirty="0"/>
              <a:t>Le ratio de capacité de désendettement (en années) : encours de dette/épargne brute</a:t>
            </a:r>
          </a:p>
        </p:txBody>
      </p:sp>
      <p:sp>
        <p:nvSpPr>
          <p:cNvPr id="3" name="Rectangle 2">
            <a:extLst>
              <a:ext uri="{FF2B5EF4-FFF2-40B4-BE49-F238E27FC236}">
                <a16:creationId xmlns:a16="http://schemas.microsoft.com/office/drawing/2014/main" id="{2A03F16C-804F-4C9E-A860-523A5C67EB55}"/>
              </a:ext>
            </a:extLst>
          </p:cNvPr>
          <p:cNvSpPr/>
          <p:nvPr/>
        </p:nvSpPr>
        <p:spPr>
          <a:xfrm>
            <a:off x="6804248" y="2631076"/>
            <a:ext cx="936103" cy="508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2019 : 41,6%</a:t>
            </a:r>
          </a:p>
        </p:txBody>
      </p:sp>
      <p:sp>
        <p:nvSpPr>
          <p:cNvPr id="49" name="Rectangle 48">
            <a:extLst>
              <a:ext uri="{FF2B5EF4-FFF2-40B4-BE49-F238E27FC236}">
                <a16:creationId xmlns:a16="http://schemas.microsoft.com/office/drawing/2014/main" id="{1C53A5B5-36AF-4E1D-897A-50AE96C15AA9}"/>
              </a:ext>
            </a:extLst>
          </p:cNvPr>
          <p:cNvSpPr/>
          <p:nvPr/>
        </p:nvSpPr>
        <p:spPr>
          <a:xfrm>
            <a:off x="4955488" y="2632573"/>
            <a:ext cx="936103" cy="515990"/>
          </a:xfrm>
          <a:prstGeom prst="rect">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2025 : 16,9%</a:t>
            </a:r>
          </a:p>
        </p:txBody>
      </p:sp>
      <p:sp>
        <p:nvSpPr>
          <p:cNvPr id="90" name="Rectangle 89">
            <a:extLst>
              <a:ext uri="{FF2B5EF4-FFF2-40B4-BE49-F238E27FC236}">
                <a16:creationId xmlns:a16="http://schemas.microsoft.com/office/drawing/2014/main" id="{7D7CB810-76BD-4D53-9F22-6FDEE6562F72}"/>
              </a:ext>
            </a:extLst>
          </p:cNvPr>
          <p:cNvSpPr/>
          <p:nvPr/>
        </p:nvSpPr>
        <p:spPr>
          <a:xfrm>
            <a:off x="933070" y="4590918"/>
            <a:ext cx="936103" cy="4591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2019 : </a:t>
            </a:r>
          </a:p>
          <a:p>
            <a:pPr algn="ctr"/>
            <a:r>
              <a:rPr lang="fr-FR" sz="1400" dirty="0"/>
              <a:t>2 ans</a:t>
            </a:r>
          </a:p>
        </p:txBody>
      </p:sp>
      <p:sp>
        <p:nvSpPr>
          <p:cNvPr id="95" name="Rectangle 94">
            <a:extLst>
              <a:ext uri="{FF2B5EF4-FFF2-40B4-BE49-F238E27FC236}">
                <a16:creationId xmlns:a16="http://schemas.microsoft.com/office/drawing/2014/main" id="{33416CC9-269F-447D-89E0-945E2298FBDF}"/>
              </a:ext>
            </a:extLst>
          </p:cNvPr>
          <p:cNvSpPr/>
          <p:nvPr/>
        </p:nvSpPr>
        <p:spPr>
          <a:xfrm>
            <a:off x="4017681" y="4590918"/>
            <a:ext cx="936103" cy="448935"/>
          </a:xfrm>
          <a:prstGeom prst="rect">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2025 : </a:t>
            </a:r>
          </a:p>
          <a:p>
            <a:pPr algn="ctr"/>
            <a:r>
              <a:rPr lang="fr-FR" sz="1400" dirty="0"/>
              <a:t>9,3 ans</a:t>
            </a:r>
          </a:p>
        </p:txBody>
      </p:sp>
      <p:sp>
        <p:nvSpPr>
          <p:cNvPr id="50" name="Rectangle 49">
            <a:extLst>
              <a:ext uri="{FF2B5EF4-FFF2-40B4-BE49-F238E27FC236}">
                <a16:creationId xmlns:a16="http://schemas.microsoft.com/office/drawing/2014/main" id="{D431D898-A043-4210-83C0-C21BFFB834BC}"/>
              </a:ext>
            </a:extLst>
          </p:cNvPr>
          <p:cNvSpPr/>
          <p:nvPr/>
        </p:nvSpPr>
        <p:spPr>
          <a:xfrm>
            <a:off x="3081700" y="2620866"/>
            <a:ext cx="1079382" cy="634951"/>
          </a:xfrm>
          <a:prstGeom prst="rect">
            <a:avLst/>
          </a:prstGeom>
          <a:solidFill>
            <a:schemeClr val="accent2">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Estimation 2026 : 11%</a:t>
            </a:r>
          </a:p>
        </p:txBody>
      </p:sp>
      <p:sp>
        <p:nvSpPr>
          <p:cNvPr id="51" name="Rectangle 50">
            <a:extLst>
              <a:ext uri="{FF2B5EF4-FFF2-40B4-BE49-F238E27FC236}">
                <a16:creationId xmlns:a16="http://schemas.microsoft.com/office/drawing/2014/main" id="{CD0B9808-5AEB-437F-911E-B21445324A6C}"/>
              </a:ext>
            </a:extLst>
          </p:cNvPr>
          <p:cNvSpPr/>
          <p:nvPr/>
        </p:nvSpPr>
        <p:spPr>
          <a:xfrm>
            <a:off x="5173862" y="4595889"/>
            <a:ext cx="936103" cy="448935"/>
          </a:xfrm>
          <a:prstGeom prst="rect">
            <a:avLst/>
          </a:prstGeom>
          <a:solidFill>
            <a:schemeClr val="accent2">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2025 : </a:t>
            </a:r>
          </a:p>
          <a:p>
            <a:pPr algn="ctr"/>
            <a:r>
              <a:rPr lang="fr-FR" sz="1400" dirty="0"/>
              <a:t>10,5 ans</a:t>
            </a:r>
          </a:p>
        </p:txBody>
      </p:sp>
    </p:spTree>
    <p:extLst>
      <p:ext uri="{BB962C8B-B14F-4D97-AF65-F5344CB8AC3E}">
        <p14:creationId xmlns:p14="http://schemas.microsoft.com/office/powerpoint/2010/main" val="2127441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p:txBody>
          <a:bodyPr/>
          <a:lstStyle/>
          <a:p>
            <a:fld id="{84C002C4-AF38-4167-B6A2-21C15645E4E0}" type="slidenum">
              <a:rPr lang="fr-FR" smtClean="0"/>
              <a:t>56</a:t>
            </a:fld>
            <a:endParaRPr lang="fr-FR" dirty="0"/>
          </a:p>
        </p:txBody>
      </p:sp>
      <p:sp>
        <p:nvSpPr>
          <p:cNvPr id="5" name="Espace réservé du texte 4">
            <a:extLst>
              <a:ext uri="{FF2B5EF4-FFF2-40B4-BE49-F238E27FC236}">
                <a16:creationId xmlns:a16="http://schemas.microsoft.com/office/drawing/2014/main" id="{A14622A3-627E-4763-9842-23CC996F1F2A}"/>
              </a:ext>
            </a:extLst>
          </p:cNvPr>
          <p:cNvSpPr>
            <a:spLocks noGrp="1"/>
          </p:cNvSpPr>
          <p:nvPr>
            <p:ph type="body" sz="quarter" idx="13"/>
          </p:nvPr>
        </p:nvSpPr>
        <p:spPr/>
        <p:txBody>
          <a:bodyPr/>
          <a:lstStyle/>
          <a:p>
            <a:r>
              <a:rPr lang="fr-FR" sz="2800" dirty="0"/>
              <a:t>Synthèse</a:t>
            </a:r>
          </a:p>
        </p:txBody>
      </p:sp>
      <p:sp>
        <p:nvSpPr>
          <p:cNvPr id="2" name="ZoneTexte 1">
            <a:extLst>
              <a:ext uri="{FF2B5EF4-FFF2-40B4-BE49-F238E27FC236}">
                <a16:creationId xmlns:a16="http://schemas.microsoft.com/office/drawing/2014/main" id="{189EE748-7115-46DA-87D8-28CA5733F625}"/>
              </a:ext>
            </a:extLst>
          </p:cNvPr>
          <p:cNvSpPr txBox="1"/>
          <p:nvPr/>
        </p:nvSpPr>
        <p:spPr>
          <a:xfrm>
            <a:off x="155799" y="1059582"/>
            <a:ext cx="8334052" cy="3970318"/>
          </a:xfrm>
          <a:prstGeom prst="rect">
            <a:avLst/>
          </a:prstGeom>
          <a:noFill/>
        </p:spPr>
        <p:txBody>
          <a:bodyPr wrap="square" rtlCol="0">
            <a:spAutoFit/>
          </a:bodyPr>
          <a:lstStyle/>
          <a:p>
            <a:pPr marL="285750" indent="-285750">
              <a:buFont typeface="Wingdings" panose="05000000000000000000" pitchFamily="2" charset="2"/>
              <a:buChar char="Ø"/>
            </a:pPr>
            <a:r>
              <a:rPr lang="fr-FR" dirty="0"/>
              <a:t>La commune disposait d’une </a:t>
            </a:r>
            <a:r>
              <a:rPr lang="fr-FR" b="1" dirty="0"/>
              <a:t>situation financière très saine en début de mandat</a:t>
            </a:r>
            <a:r>
              <a:rPr lang="fr-FR" dirty="0"/>
              <a:t>, avec une épargne brute importante et un niveau d’endettement maîtrisé.</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a:t>Un emprunt a été réalisé en 2020. À ce moment-là, son niveau était tout à fait supportable au regard de l’épargne, avec une </a:t>
            </a:r>
            <a:r>
              <a:rPr lang="fr-FR" b="1" dirty="0"/>
              <a:t>capacité de désendettement d’environ 5 ans</a:t>
            </a:r>
            <a:r>
              <a:rPr lang="fr-FR" dirty="0"/>
              <a:t>.</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a:t>Depuis, le ratio s’est fortement dégradé. Cette évolution ne vient pas de la dette, qui est restée stable voire a diminué, mais principalement de la </a:t>
            </a:r>
            <a:r>
              <a:rPr lang="fr-FR" b="1" dirty="0"/>
              <a:t>forte baisse de l’épargne brute</a:t>
            </a:r>
            <a:r>
              <a:rPr lang="fr-FR" dirty="0"/>
              <a:t>.</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a:t>Ainsi, même si le niveau d’épargne reste encore considéré comme sain, </a:t>
            </a:r>
            <a:r>
              <a:rPr lang="fr-FR" b="1" dirty="0">
                <a:solidFill>
                  <a:srgbClr val="FF0000"/>
                </a:solidFill>
              </a:rPr>
              <a:t>il est désormais trop faible au regard du stock de dette.</a:t>
            </a:r>
            <a:r>
              <a:rPr lang="fr-FR" dirty="0">
                <a:solidFill>
                  <a:srgbClr val="FF0000"/>
                </a:solidFill>
              </a:rPr>
              <a:t> </a:t>
            </a:r>
            <a:r>
              <a:rPr lang="fr-FR" b="1" dirty="0">
                <a:solidFill>
                  <a:srgbClr val="FF0000"/>
                </a:solidFill>
              </a:rPr>
              <a:t>Par ailleurs, à l’échelle du Genevois, le niveau d’épargne de la commune reste relativement faible.</a:t>
            </a:r>
          </a:p>
        </p:txBody>
      </p:sp>
    </p:spTree>
    <p:extLst>
      <p:ext uri="{BB962C8B-B14F-4D97-AF65-F5344CB8AC3E}">
        <p14:creationId xmlns:p14="http://schemas.microsoft.com/office/powerpoint/2010/main" val="28213170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p:txBody>
          <a:bodyPr/>
          <a:lstStyle/>
          <a:p>
            <a:fld id="{84C002C4-AF38-4167-B6A2-21C15645E4E0}" type="slidenum">
              <a:rPr lang="fr-FR" smtClean="0"/>
              <a:t>57</a:t>
            </a:fld>
            <a:endParaRPr lang="fr-FR" dirty="0"/>
          </a:p>
        </p:txBody>
      </p:sp>
      <p:sp>
        <p:nvSpPr>
          <p:cNvPr id="5" name="Espace réservé du texte 4">
            <a:extLst>
              <a:ext uri="{FF2B5EF4-FFF2-40B4-BE49-F238E27FC236}">
                <a16:creationId xmlns:a16="http://schemas.microsoft.com/office/drawing/2014/main" id="{A14622A3-627E-4763-9842-23CC996F1F2A}"/>
              </a:ext>
            </a:extLst>
          </p:cNvPr>
          <p:cNvSpPr>
            <a:spLocks noGrp="1"/>
          </p:cNvSpPr>
          <p:nvPr>
            <p:ph type="body" sz="quarter" idx="13"/>
          </p:nvPr>
        </p:nvSpPr>
        <p:spPr>
          <a:xfrm>
            <a:off x="395536" y="265981"/>
            <a:ext cx="4176464" cy="340717"/>
          </a:xfrm>
        </p:spPr>
        <p:txBody>
          <a:bodyPr/>
          <a:lstStyle/>
          <a:p>
            <a:r>
              <a:rPr lang="fr-FR" sz="2800" dirty="0"/>
              <a:t>Les orientations 2026-2032</a:t>
            </a:r>
          </a:p>
        </p:txBody>
      </p:sp>
      <p:sp>
        <p:nvSpPr>
          <p:cNvPr id="2" name="ZoneTexte 1">
            <a:extLst>
              <a:ext uri="{FF2B5EF4-FFF2-40B4-BE49-F238E27FC236}">
                <a16:creationId xmlns:a16="http://schemas.microsoft.com/office/drawing/2014/main" id="{189EE748-7115-46DA-87D8-28CA5733F625}"/>
              </a:ext>
            </a:extLst>
          </p:cNvPr>
          <p:cNvSpPr txBox="1"/>
          <p:nvPr/>
        </p:nvSpPr>
        <p:spPr>
          <a:xfrm>
            <a:off x="180925" y="1203598"/>
            <a:ext cx="8135491" cy="3293209"/>
          </a:xfrm>
          <a:prstGeom prst="rect">
            <a:avLst/>
          </a:prstGeom>
          <a:noFill/>
        </p:spPr>
        <p:txBody>
          <a:bodyPr wrap="square" rtlCol="0">
            <a:spAutoFit/>
          </a:bodyPr>
          <a:lstStyle/>
          <a:p>
            <a:pPr algn="just"/>
            <a:r>
              <a:rPr lang="fr-FR" sz="1600" dirty="0"/>
              <a:t>Les objectifs fixés sont de </a:t>
            </a:r>
            <a:r>
              <a:rPr lang="fr-FR" sz="1600" b="1" dirty="0"/>
              <a:t>ramener la capacité de désendettement à 7 ans en fin de mandat, contre 9,5 ans aujourd’hui</a:t>
            </a:r>
            <a:r>
              <a:rPr lang="fr-FR" sz="1600" dirty="0"/>
              <a:t>, notamment en limitant le recours à l’emprunt et en engageant une trajectoire de désendettement.</a:t>
            </a:r>
          </a:p>
          <a:p>
            <a:pPr algn="just"/>
            <a:endParaRPr lang="fr-FR" sz="1600" dirty="0"/>
          </a:p>
          <a:p>
            <a:pPr algn="just"/>
            <a:r>
              <a:rPr lang="fr-FR" sz="1600" dirty="0"/>
              <a:t>L’objectif est également de </a:t>
            </a:r>
            <a:r>
              <a:rPr lang="fr-FR" sz="1600" b="1" dirty="0"/>
              <a:t>maintenir un taux d’épargne brute minimum de 15-20 %</a:t>
            </a:r>
            <a:r>
              <a:rPr lang="fr-FR" sz="1600" dirty="0"/>
              <a:t>, afin de préserver durablement la situation financière de la commune.</a:t>
            </a:r>
          </a:p>
          <a:p>
            <a:pPr algn="just"/>
            <a:endParaRPr lang="fr-FR" sz="1600" dirty="0"/>
          </a:p>
          <a:p>
            <a:pPr algn="just"/>
            <a:r>
              <a:rPr lang="fr-FR" sz="1600" dirty="0"/>
              <a:t>Un travail de prospective est actuellement mené afin de déterminer précisément ce que ces objectifs permettront en matière de </a:t>
            </a:r>
            <a:r>
              <a:rPr lang="fr-FR" sz="1600" b="1" dirty="0"/>
              <a:t>capacité d’investissement et de niveau de service</a:t>
            </a:r>
            <a:r>
              <a:rPr lang="fr-FR" sz="1600" dirty="0"/>
              <a:t>.</a:t>
            </a:r>
          </a:p>
          <a:p>
            <a:pPr algn="just"/>
            <a:endParaRPr lang="fr-FR" sz="1600" dirty="0"/>
          </a:p>
          <a:p>
            <a:pPr algn="just"/>
            <a:r>
              <a:rPr lang="fr-FR" sz="1600" dirty="0"/>
              <a:t>Toutefois, au regard de la situation financière actuelle, </a:t>
            </a:r>
            <a:r>
              <a:rPr lang="fr-FR" sz="1600" b="1" dirty="0"/>
              <a:t>la capacité d’investissement restera nettement inférieure à celle du mandat précédent</a:t>
            </a:r>
            <a:r>
              <a:rPr lang="fr-FR" sz="1600" dirty="0"/>
              <a:t>. Il sera donc nécessaire de faire des choix et d’arbitrer les projets en fonction des priorités de la commune.</a:t>
            </a:r>
          </a:p>
        </p:txBody>
      </p:sp>
    </p:spTree>
    <p:extLst>
      <p:ext uri="{BB962C8B-B14F-4D97-AF65-F5344CB8AC3E}">
        <p14:creationId xmlns:p14="http://schemas.microsoft.com/office/powerpoint/2010/main" val="32833643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4f2975a1-89f4-4c3a-b57f-3031954c3576"/>
</p:tagLst>
</file>

<file path=ppt/theme/theme1.xml><?xml version="1.0" encoding="utf-8"?>
<a:theme xmlns:a="http://schemas.openxmlformats.org/drawingml/2006/main" name="PAGE DE GAR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OMMAI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re chapit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onclu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50852</TotalTime>
  <Words>10761</Words>
  <Application>Microsoft Office PowerPoint</Application>
  <PresentationFormat>Affichage à l'écran (16:9)</PresentationFormat>
  <Paragraphs>2524</Paragraphs>
  <Slides>57</Slides>
  <Notes>11</Notes>
  <HiddenSlides>0</HiddenSlides>
  <MMClips>0</MMClips>
  <ScaleCrop>false</ScaleCrop>
  <HeadingPairs>
    <vt:vector size="6" baseType="variant">
      <vt:variant>
        <vt:lpstr>Polices utilisées</vt:lpstr>
      </vt:variant>
      <vt:variant>
        <vt:i4>6</vt:i4>
      </vt:variant>
      <vt:variant>
        <vt:lpstr>Thème</vt:lpstr>
      </vt:variant>
      <vt:variant>
        <vt:i4>6</vt:i4>
      </vt:variant>
      <vt:variant>
        <vt:lpstr>Titres des diapositives</vt:lpstr>
      </vt:variant>
      <vt:variant>
        <vt:i4>57</vt:i4>
      </vt:variant>
    </vt:vector>
  </HeadingPairs>
  <TitlesOfParts>
    <vt:vector size="69" baseType="lpstr">
      <vt:lpstr>Arial</vt:lpstr>
      <vt:lpstr>Calibri</vt:lpstr>
      <vt:lpstr>Calibri Light</vt:lpstr>
      <vt:lpstr>Cambria</vt:lpstr>
      <vt:lpstr>Courier New</vt:lpstr>
      <vt:lpstr>Wingdings</vt:lpstr>
      <vt:lpstr>PAGE DE GARDE</vt:lpstr>
      <vt:lpstr>SOMMAIRE</vt:lpstr>
      <vt:lpstr>Titre chapitre</vt:lpstr>
      <vt:lpstr>SLIDES</vt:lpstr>
      <vt:lpstr>Conclusion</vt:lpstr>
      <vt:lpstr>2_Conception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BARON Emeline</dc:creator>
  <cp:lastModifiedBy>Adia JACANA</cp:lastModifiedBy>
  <cp:revision>530</cp:revision>
  <dcterms:created xsi:type="dcterms:W3CDTF">2017-10-25T14:15:10Z</dcterms:created>
  <dcterms:modified xsi:type="dcterms:W3CDTF">2026-09-22T08:31:25Z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SynDocOpportunityDesc">
    <vt:lpwstr>
    </vt:lpwstr>
  </property>
  <property fmtid="{D5CDD505-2E9C-101B-9397-08002B2CF9AE}" pid="3" name="eSynDocOpportunityID">
    <vt:lpwstr>
    </vt:lpwstr>
  </property>
  <property fmtid="{D5CDD505-2E9C-101B-9397-08002B2CF9AE}" pid="4" name="eSynDocAttachmentID">
    <vt:lpwstr>{1ec3248a-7008-47b8-9036-fd1a82a32c28}</vt:lpwstr>
  </property>
  <property fmtid="{D5CDD505-2E9C-101B-9397-08002B2CF9AE}" pid="5" name="eSynDocContactDesc">
    <vt:lpwstr>
    </vt:lpwstr>
  </property>
  <property fmtid="{D5CDD505-2E9C-101B-9397-08002B2CF9AE}" pid="6" name="eSynDocAccountDesc">
    <vt:lpwstr>
    </vt:lpwstr>
  </property>
  <property fmtid="{D5CDD505-2E9C-101B-9397-08002B2CF9AE}" pid="7" name="eSynDocProjectDesc">
    <vt:lpwstr>
    </vt:lpwstr>
  </property>
  <property fmtid="{D5CDD505-2E9C-101B-9397-08002B2CF9AE}" pid="8" name="eSynDocTransactionDesc">
    <vt:lpwstr>
    </vt:lpwstr>
  </property>
  <property fmtid="{D5CDD505-2E9C-101B-9397-08002B2CF9AE}" pid="9" name="eSynDocSerialDesc">
    <vt:lpwstr>
    </vt:lpwstr>
  </property>
  <property fmtid="{D5CDD505-2E9C-101B-9397-08002B2CF9AE}" pid="10" name="eSynDocItemDesc">
    <vt:lpwstr>
    </vt:lpwstr>
  </property>
  <property fmtid="{D5CDD505-2E9C-101B-9397-08002B2CF9AE}" pid="11" name="eSynDocResourceDesc">
    <vt:lpwstr>
    </vt:lpwstr>
  </property>
  <property fmtid="{D5CDD505-2E9C-101B-9397-08002B2CF9AE}" pid="12" name="eSynTransactionEntryKey">
    <vt:lpwstr>
    </vt:lpwstr>
  </property>
  <property fmtid="{D5CDD505-2E9C-101B-9397-08002B2CF9AE}" pid="13" name="eSynDocVersionStartDate">
    <vt:lpwstr>
    </vt:lpwstr>
  </property>
  <property fmtid="{D5CDD505-2E9C-101B-9397-08002B2CF9AE}" pid="14" name="eSynDocVersion">
    <vt:lpwstr>
    </vt:lpwstr>
  </property>
  <property fmtid="{D5CDD505-2E9C-101B-9397-08002B2CF9AE}" pid="15" name="eSynDocAttachFileName">
    <vt:lpwstr>Template-présentation-ppt-ORCOM.pptx</vt:lpwstr>
  </property>
  <property fmtid="{D5CDD505-2E9C-101B-9397-08002B2CF9AE}" pid="16" name="eSynDocSummary">
    <vt:lpwstr>
    </vt:lpwstr>
  </property>
  <property fmtid="{D5CDD505-2E9C-101B-9397-08002B2CF9AE}" pid="17" name="eSynDocPublish">
    <vt:lpwstr>0</vt:lpwstr>
  </property>
  <property fmtid="{D5CDD505-2E9C-101B-9397-08002B2CF9AE}" pid="18" name="eSynDocTypeID">
    <vt:lpwstr>747</vt:lpwstr>
  </property>
  <property fmtid="{D5CDD505-2E9C-101B-9397-08002B2CF9AE}" pid="19" name="eSynDocSerialNumber">
    <vt:lpwstr>
    </vt:lpwstr>
  </property>
  <property fmtid="{D5CDD505-2E9C-101B-9397-08002B2CF9AE}" pid="20" name="eSynDocSubject">
    <vt:lpwstr>Template de présentation Powerpoint - ORCOM</vt:lpwstr>
  </property>
  <property fmtid="{D5CDD505-2E9C-101B-9397-08002B2CF9AE}" pid="21" name="eSynDocItem">
    <vt:lpwstr>
    </vt:lpwstr>
  </property>
  <property fmtid="{D5CDD505-2E9C-101B-9397-08002B2CF9AE}" pid="22" name="eSynDocAcctContact">
    <vt:lpwstr>
    </vt:lpwstr>
  </property>
  <property fmtid="{D5CDD505-2E9C-101B-9397-08002B2CF9AE}" pid="23" name="eSynDocContactID">
    <vt:lpwstr>
    </vt:lpwstr>
  </property>
  <property fmtid="{D5CDD505-2E9C-101B-9397-08002B2CF9AE}" pid="24" name="eSynDocAccount">
    <vt:lpwstr>
    </vt:lpwstr>
  </property>
  <property fmtid="{D5CDD505-2E9C-101B-9397-08002B2CF9AE}" pid="25" name="eSynDocResource">
    <vt:lpwstr>
    </vt:lpwstr>
  </property>
  <property fmtid="{D5CDD505-2E9C-101B-9397-08002B2CF9AE}" pid="26" name="eSynDocProjectNr">
    <vt:lpwstr>
    </vt:lpwstr>
  </property>
  <property fmtid="{D5CDD505-2E9C-101B-9397-08002B2CF9AE}" pid="27" name="eSynDocSecurity">
    <vt:lpwstr>10</vt:lpwstr>
  </property>
  <property fmtid="{D5CDD505-2E9C-101B-9397-08002B2CF9AE}" pid="28" name="eSynDocAssortment">
    <vt:lpwstr>
    </vt:lpwstr>
  </property>
  <property fmtid="{D5CDD505-2E9C-101B-9397-08002B2CF9AE}" pid="29" name="eSynDocLanguageCode">
    <vt:lpwstr>
    </vt:lpwstr>
  </property>
  <property fmtid="{D5CDD505-2E9C-101B-9397-08002B2CF9AE}" pid="30" name="eSynDocDivisionDesc">
    <vt:lpwstr>
    </vt:lpwstr>
  </property>
  <property fmtid="{D5CDD505-2E9C-101B-9397-08002B2CF9AE}" pid="31" name="eSynDocDivision">
    <vt:lpwstr>
    </vt:lpwstr>
  </property>
  <property fmtid="{D5CDD505-2E9C-101B-9397-08002B2CF9AE}" pid="32" name="eSynDocParentDocument">
    <vt:lpwstr>
    </vt:lpwstr>
  </property>
  <property fmtid="{D5CDD505-2E9C-101B-9397-08002B2CF9AE}" pid="33" name="eSynDocSubCategory">
    <vt:lpwstr>Présentation ORCOM</vt:lpwstr>
  </property>
  <property fmtid="{D5CDD505-2E9C-101B-9397-08002B2CF9AE}" pid="34" name="eSynDocCategoryID">
    <vt:lpwstr>Outils</vt:lpwstr>
  </property>
  <property fmtid="{D5CDD505-2E9C-101B-9397-08002B2CF9AE}" pid="35" name="eSynDocGroupDesc">
    <vt:lpwstr>Communication interne</vt:lpwstr>
  </property>
  <property fmtid="{D5CDD505-2E9C-101B-9397-08002B2CF9AE}" pid="36" name="eSynDocGroupID">
    <vt:lpwstr>26</vt:lpwstr>
  </property>
  <property fmtid="{D5CDD505-2E9C-101B-9397-08002B2CF9AE}" pid="37" name="eSynDocHID">
    <vt:lpwstr>10874984</vt:lpwstr>
  </property>
  <property fmtid="{D5CDD505-2E9C-101B-9397-08002B2CF9AE}" pid="38" name="eSynCleanUp06/24/2024 09:41:11">
    <vt:i4>1</vt:i4>
  </property>
  <property fmtid="{D5CDD505-2E9C-101B-9397-08002B2CF9AE}" pid="39" name="eSynCleanUp01/07/2024 12:31:05">
    <vt:i4>1</vt:i4>
  </property>
  <property fmtid="{D5CDD505-2E9C-101B-9397-08002B2CF9AE}" pid="40" name="eSynCleanUp01/07/2024 12:32:51">
    <vt:i4>1</vt:i4>
  </property>
  <property fmtid="{D5CDD505-2E9C-101B-9397-08002B2CF9AE}" pid="41" name="eSynCleanUp11/07/2024 21:53:38">
    <vt:i4>1</vt:i4>
  </property>
  <property fmtid="{D5CDD505-2E9C-101B-9397-08002B2CF9AE}" pid="42" name="eSynCleanUp19/07/2024 15:34:44">
    <vt:i4>1</vt:i4>
  </property>
  <property fmtid="{D5CDD505-2E9C-101B-9397-08002B2CF9AE}" pid="43" name="eSynCleanUp09/10/2024 10:42:36">
    <vt:i4>1</vt:i4>
  </property>
  <property fmtid="{D5CDD505-2E9C-101B-9397-08002B2CF9AE}" pid="44" name="eSynCleanUp18/10/2024 10:14:50">
    <vt:i4>1</vt:i4>
  </property>
  <property fmtid="{D5CDD505-2E9C-101B-9397-08002B2CF9AE}" pid="45" name="eSynCleanUp18/10/2024 11:51:42">
    <vt:i4>1</vt:i4>
  </property>
  <property fmtid="{D5CDD505-2E9C-101B-9397-08002B2CF9AE}" pid="46" name="eSynCleanUp22/10/2024 11:38:23">
    <vt:i4>1</vt:i4>
  </property>
  <property fmtid="{D5CDD505-2E9C-101B-9397-08002B2CF9AE}" pid="47" name="eSynCleanUp12/12/2024 08:46:14">
    <vt:i4>1</vt:i4>
  </property>
  <property fmtid="{D5CDD505-2E9C-101B-9397-08002B2CF9AE}" pid="48" name="eSynCleanUp07/01/2025 09:18:09">
    <vt:i4>1</vt:i4>
  </property>
  <property fmtid="{D5CDD505-2E9C-101B-9397-08002B2CF9AE}" pid="49" name="eSynCleanUp30/01/2025 14:01:39">
    <vt:i4>1</vt:i4>
  </property>
  <property fmtid="{D5CDD505-2E9C-101B-9397-08002B2CF9AE}" pid="50" name="eSynCleanUp25/02/2025 11:12:15">
    <vt:i4>1</vt:i4>
  </property>
  <property fmtid="{D5CDD505-2E9C-101B-9397-08002B2CF9AE}" pid="51" name="eSynCleanUp20/03/2025 10:17:55">
    <vt:i4>1</vt:i4>
  </property>
  <property fmtid="{D5CDD505-2E9C-101B-9397-08002B2CF9AE}" pid="52" name="eSynCleanUp20/03/2025 10:43:40">
    <vt:i4>1</vt:i4>
  </property>
  <property fmtid="{D5CDD505-2E9C-101B-9397-08002B2CF9AE}" pid="53" name="eSynCleanUp26/03/2025 15:02:07">
    <vt:i4>1</vt:i4>
  </property>
  <property fmtid="{D5CDD505-2E9C-101B-9397-08002B2CF9AE}" pid="54" name="eSynCleanUp08/04/2025 08:03:54">
    <vt:i4>1</vt:i4>
  </property>
  <property fmtid="{D5CDD505-2E9C-101B-9397-08002B2CF9AE}" pid="55" name="eSynCleanUp24/04/2025 15:20:26">
    <vt:i4>1</vt:i4>
  </property>
  <property fmtid="{D5CDD505-2E9C-101B-9397-08002B2CF9AE}" pid="56" name="eSynCleanUp07/05/2025 09:01:32">
    <vt:i4>1</vt:i4>
  </property>
  <property fmtid="{D5CDD505-2E9C-101B-9397-08002B2CF9AE}" pid="57" name="eSynCleanUp06/18/2025 08:41:16">
    <vt:i4>1</vt:i4>
  </property>
  <property fmtid="{D5CDD505-2E9C-101B-9397-08002B2CF9AE}" pid="58" name="eSynCleanUp17/12/2025 16:51:02">
    <vt:i4>1</vt:i4>
  </property>
  <property fmtid="{D5CDD505-2E9C-101B-9397-08002B2CF9AE}" pid="59" name="eSynCleanUp17/12/2025 16:51:18">
    <vt:i4>1</vt:i4>
  </property>
  <property fmtid="{D5CDD505-2E9C-101B-9397-08002B2CF9AE}" pid="60" name="eSynCleanUp17/12/2025 16:51:27">
    <vt:i4>1</vt:i4>
  </property>
  <property fmtid="{D5CDD505-2E9C-101B-9397-08002B2CF9AE}" pid="61" name="eSynCleanUp17/12/2025 16:52:31">
    <vt:i4>1</vt:i4>
  </property>
  <property fmtid="{D5CDD505-2E9C-101B-9397-08002B2CF9AE}" pid="62" name="eSynCleanUp17/12/2025 16:52:32">
    <vt:i4>1</vt:i4>
  </property>
  <property fmtid="{D5CDD505-2E9C-101B-9397-08002B2CF9AE}" pid="63" name="eSynCleanUp17/12/2025 16:57:52">
    <vt:i4>1</vt:i4>
  </property>
  <property fmtid="{D5CDD505-2E9C-101B-9397-08002B2CF9AE}" pid="64" name="eSynCleanUp17/12/2025 17:01:03">
    <vt:i4>1</vt:i4>
  </property>
  <property fmtid="{D5CDD505-2E9C-101B-9397-08002B2CF9AE}" pid="65" name="eSynCleanUp17/12/2025 17:31:25">
    <vt:i4>1</vt:i4>
  </property>
  <property fmtid="{D5CDD505-2E9C-101B-9397-08002B2CF9AE}" pid="66" name="eSynCleanUp17/12/2025 17:46:58">
    <vt:i4>1</vt:i4>
  </property>
  <property fmtid="{D5CDD505-2E9C-101B-9397-08002B2CF9AE}" pid="67" name="eSynCleanUp17/12/2025 17:49:36">
    <vt:i4>1</vt:i4>
  </property>
  <property fmtid="{D5CDD505-2E9C-101B-9397-08002B2CF9AE}" pid="68" name="eSynCleanUp17/12/2025 17:50:34">
    <vt:i4>1</vt:i4>
  </property>
  <property fmtid="{D5CDD505-2E9C-101B-9397-08002B2CF9AE}" pid="69" name="eSynCleanUp17/12/2025 17:50:35">
    <vt:i4>1</vt:i4>
  </property>
  <property fmtid="{D5CDD505-2E9C-101B-9397-08002B2CF9AE}" pid="70" name="eSynCleanUp17/12/2025 17:54:06">
    <vt:i4>1</vt:i4>
  </property>
  <property fmtid="{D5CDD505-2E9C-101B-9397-08002B2CF9AE}" pid="71" name="eSynCleanUp18/12/2025 08:45:53">
    <vt:i4>1</vt:i4>
  </property>
  <property fmtid="{D5CDD505-2E9C-101B-9397-08002B2CF9AE}" pid="72" name="eSynCleanUp18/12/2025 14:15:50">
    <vt:i4>1</vt:i4>
  </property>
  <property fmtid="{D5CDD505-2E9C-101B-9397-08002B2CF9AE}" pid="73" name="eSynCleanUp19/12/2025 10:44:33">
    <vt:i4>1</vt:i4>
  </property>
  <property fmtid="{D5CDD505-2E9C-101B-9397-08002B2CF9AE}" pid="74" name="eSynCleanUp19/12/2025 15:45:34">
    <vt:i4>1</vt:i4>
  </property>
  <property fmtid="{D5CDD505-2E9C-101B-9397-08002B2CF9AE}" pid="75" name="eSynCleanUp02/01/2026 13:40:27">
    <vt:i4>1</vt:i4>
  </property>
  <property fmtid="{D5CDD505-2E9C-101B-9397-08002B2CF9AE}" pid="76" name="eSynCleanUp03/01/2026 23:36:57">
    <vt:i4>1</vt:i4>
  </property>
  <property fmtid="{D5CDD505-2E9C-101B-9397-08002B2CF9AE}" pid="77" name="eSynCleanUp04/01/2026 10:51:31">
    <vt:i4>1</vt:i4>
  </property>
  <property fmtid="{D5CDD505-2E9C-101B-9397-08002B2CF9AE}" pid="78" name="eSynCleanUp05/01/2026 11:22:49">
    <vt:i4>1</vt:i4>
  </property>
  <property fmtid="{D5CDD505-2E9C-101B-9397-08002B2CF9AE}" pid="79" name="eSynCleanUp07/01/2026 13:39:12">
    <vt:i4>1</vt:i4>
  </property>
  <property fmtid="{D5CDD505-2E9C-101B-9397-08002B2CF9AE}" pid="80" name="eSynCleanUp08/01/2026 12:42:18">
    <vt:i4>1</vt:i4>
  </property>
  <property fmtid="{D5CDD505-2E9C-101B-9397-08002B2CF9AE}" pid="81" name="eSynCleanUp08/01/2026 12:46:41">
    <vt:i4>1</vt:i4>
  </property>
  <property fmtid="{D5CDD505-2E9C-101B-9397-08002B2CF9AE}" pid="82" name="eSynCleanUp08/01/2026 12:53:54">
    <vt:i4>1</vt:i4>
  </property>
  <property fmtid="{D5CDD505-2E9C-101B-9397-08002B2CF9AE}" pid="83" name="eSynCleanUp09/01/2026 09:39:17">
    <vt:i4>1</vt:i4>
  </property>
  <property fmtid="{D5CDD505-2E9C-101B-9397-08002B2CF9AE}" pid="84" name="eSynCleanUp09/01/2026 19:40:57">
    <vt:i4>1</vt:i4>
  </property>
  <property fmtid="{D5CDD505-2E9C-101B-9397-08002B2CF9AE}" pid="85" name="eSynCleanUp16/01/2026 11:48:53">
    <vt:i4>1</vt:i4>
  </property>
  <property fmtid="{D5CDD505-2E9C-101B-9397-08002B2CF9AE}" pid="86" name="eSynCleanUp16/01/2026 11:51:26">
    <vt:i4>1</vt:i4>
  </property>
  <property fmtid="{D5CDD505-2E9C-101B-9397-08002B2CF9AE}" pid="87" name="eSynCleanUp19/01/2026 08:57:09">
    <vt:i4>1</vt:i4>
  </property>
  <property fmtid="{D5CDD505-2E9C-101B-9397-08002B2CF9AE}" pid="88" name="eSynCleanUp19/01/2026 11:55:04">
    <vt:i4>1</vt:i4>
  </property>
  <property fmtid="{D5CDD505-2E9C-101B-9397-08002B2CF9AE}" pid="89" name="eSynCleanUp19/01/2026 12:14:09">
    <vt:i4>1</vt:i4>
  </property>
  <property fmtid="{D5CDD505-2E9C-101B-9397-08002B2CF9AE}" pid="90" name="eSynCleanUp20/01/2026 09:29:06">
    <vt:i4>1</vt:i4>
  </property>
  <property fmtid="{D5CDD505-2E9C-101B-9397-08002B2CF9AE}" pid="91" name="eSynCleanUp20/01/2026 15:36:03">
    <vt:i4>1</vt:i4>
  </property>
  <property fmtid="{D5CDD505-2E9C-101B-9397-08002B2CF9AE}" pid="92" name="eSynCleanUp20/01/2026 15:55:01">
    <vt:i4>1</vt:i4>
  </property>
  <property fmtid="{D5CDD505-2E9C-101B-9397-08002B2CF9AE}" pid="93" name="eSynCleanUp22/01/2026 11:14:02">
    <vt:i4>1</vt:i4>
  </property>
  <property fmtid="{D5CDD505-2E9C-101B-9397-08002B2CF9AE}" pid="94" name="eSynCleanUp23/01/2026 08:46:25">
    <vt:i4>1</vt:i4>
  </property>
  <property fmtid="{D5CDD505-2E9C-101B-9397-08002B2CF9AE}" pid="95" name="eSynCleanUp23/01/2026 11:14:41">
    <vt:i4>1</vt:i4>
  </property>
  <property fmtid="{D5CDD505-2E9C-101B-9397-08002B2CF9AE}" pid="96" name="eSynCleanUp25/01/2026 08:14:23">
    <vt:i4>1</vt:i4>
  </property>
  <property fmtid="{D5CDD505-2E9C-101B-9397-08002B2CF9AE}" pid="97" name="eSynCleanUp27/01/2026 10:58:23">
    <vt:i4>1</vt:i4>
  </property>
  <property fmtid="{D5CDD505-2E9C-101B-9397-08002B2CF9AE}" pid="98" name="eSynCleanUp27/01/2026 12:16:57">
    <vt:i4>1</vt:i4>
  </property>
  <property fmtid="{D5CDD505-2E9C-101B-9397-08002B2CF9AE}" pid="99" name="eSynCleanUp01/27/2026 15:07:25">
    <vt:i4>1</vt:i4>
  </property>
</Properties>
</file>